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Cormorant Garamond Bold Italics" charset="1" panose="00000800000000000000"/>
      <p:regular r:id="rId60"/>
    </p:embeddedFont>
    <p:embeddedFont>
      <p:font typeface="Quicksand" charset="1" panose="00000000000000000000"/>
      <p:regular r:id="rId61"/>
    </p:embeddedFont>
    <p:embeddedFont>
      <p:font typeface="Quicksand Bold" charset="1" panose="00000000000000000000"/>
      <p:regular r:id="rId62"/>
    </p:embeddedFont>
    <p:embeddedFont>
      <p:font typeface="Cormorant Garamond Bold" charset="1" panose="00000800000000000000"/>
      <p:regular r:id="rId63"/>
    </p:embeddedFont>
    <p:embeddedFont>
      <p:font typeface="Canva Sans Bold" charset="1" panose="020B0803030501040103"/>
      <p:regular r:id="rId64"/>
    </p:embeddedFont>
    <p:embeddedFont>
      <p:font typeface="Canva Sans" charset="1" panose="020B0503030501040103"/>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jpeg" Type="http://schemas.openxmlformats.org/officeDocument/2006/relationships/image"/><Relationship Id="rId4" Target="../media/image1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15.png" Type="http://schemas.openxmlformats.org/officeDocument/2006/relationships/image"/><Relationship Id="rId4" Target="../media/image6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6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74.jpe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173568" y="2368740"/>
            <a:ext cx="16229942" cy="4377579"/>
          </a:xfrm>
          <a:prstGeom prst="rect">
            <a:avLst/>
          </a:prstGeom>
        </p:spPr>
        <p:txBody>
          <a:bodyPr anchor="t" rtlCol="false" tIns="0" lIns="0" bIns="0" rIns="0">
            <a:spAutoFit/>
          </a:bodyPr>
          <a:lstStyle/>
          <a:p>
            <a:pPr algn="ctr">
              <a:lnSpc>
                <a:spcPts val="18170"/>
              </a:lnSpc>
            </a:pPr>
            <a:r>
              <a:rPr lang="en-US" b="true" sz="12979" i="true">
                <a:solidFill>
                  <a:srgbClr val="0F4662"/>
                </a:solidFill>
                <a:latin typeface="Cormorant Garamond Bold Italics"/>
                <a:ea typeface="Cormorant Garamond Bold Italics"/>
                <a:cs typeface="Cormorant Garamond Bold Italics"/>
                <a:sym typeface="Cormorant Garamond Bold Italics"/>
              </a:rPr>
              <a:t>Daimond Clarity</a:t>
            </a:r>
          </a:p>
          <a:p>
            <a:pPr algn="ctr" marL="0" indent="0" lvl="0">
              <a:lnSpc>
                <a:spcPts val="16911"/>
              </a:lnSpc>
              <a:spcBef>
                <a:spcPct val="0"/>
              </a:spcBef>
            </a:pPr>
            <a:r>
              <a:rPr lang="en-US" b="true" sz="12079" i="true">
                <a:solidFill>
                  <a:srgbClr val="0F4662"/>
                </a:solidFill>
                <a:latin typeface="Cormorant Garamond Bold Italics"/>
                <a:ea typeface="Cormorant Garamond Bold Italics"/>
                <a:cs typeface="Cormorant Garamond Bold Italics"/>
                <a:sym typeface="Cormorant Garamond Bold Italics"/>
              </a:rPr>
              <a:t>Prediction</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69090" y="7057429"/>
            <a:ext cx="12812922" cy="837844"/>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ea typeface="Quicksand"/>
                <a:cs typeface="Quicksand"/>
                <a:sym typeface="Quicksand"/>
              </a:rPr>
              <a:t>19CSE305-Machine Learning</a:t>
            </a:r>
          </a:p>
        </p:txBody>
      </p:sp>
      <p:sp>
        <p:nvSpPr>
          <p:cNvPr name="TextBox 7" id="7"/>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group 19</a:t>
            </a:r>
          </a:p>
        </p:txBody>
      </p:sp>
      <p:sp>
        <p:nvSpPr>
          <p:cNvPr name="Freeform 8" id="8"/>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284453" y="2195727"/>
            <a:ext cx="7719093" cy="7062573"/>
          </a:xfrm>
          <a:custGeom>
            <a:avLst/>
            <a:gdLst/>
            <a:ahLst/>
            <a:cxnLst/>
            <a:rect r="r" b="b" t="t" l="l"/>
            <a:pathLst>
              <a:path h="7062573" w="7719093">
                <a:moveTo>
                  <a:pt x="0" y="0"/>
                </a:moveTo>
                <a:lnTo>
                  <a:pt x="7719094" y="0"/>
                </a:lnTo>
                <a:lnTo>
                  <a:pt x="7719094" y="7062573"/>
                </a:lnTo>
                <a:lnTo>
                  <a:pt x="0" y="7062573"/>
                </a:lnTo>
                <a:lnTo>
                  <a:pt x="0" y="0"/>
                </a:lnTo>
                <a:close/>
              </a:path>
            </a:pathLst>
          </a:custGeom>
          <a:blipFill>
            <a:blip r:embed="rId2"/>
            <a:stretch>
              <a:fillRect l="0" t="0" r="0" b="0"/>
            </a:stretch>
          </a:blipFill>
        </p:spPr>
      </p:sp>
      <p:sp>
        <p:nvSpPr>
          <p:cNvPr name="TextBox 3" id="3"/>
          <p:cNvSpPr txBox="true"/>
          <p:nvPr/>
        </p:nvSpPr>
        <p:spPr>
          <a:xfrm rot="0">
            <a:off x="1028700" y="599709"/>
            <a:ext cx="6290968" cy="3352165"/>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Understanding the </a:t>
            </a:r>
          </a:p>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Dataset 1</a:t>
            </a:r>
          </a:p>
          <a:p>
            <a:pPr algn="l" marL="0" indent="0" lvl="0">
              <a:lnSpc>
                <a:spcPts val="89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238945" y="3330544"/>
            <a:ext cx="2378129" cy="5512310"/>
          </a:xfrm>
          <a:custGeom>
            <a:avLst/>
            <a:gdLst/>
            <a:ahLst/>
            <a:cxnLst/>
            <a:rect r="r" b="b" t="t" l="l"/>
            <a:pathLst>
              <a:path h="5512310" w="2378129">
                <a:moveTo>
                  <a:pt x="0" y="0"/>
                </a:moveTo>
                <a:lnTo>
                  <a:pt x="2378129" y="0"/>
                </a:lnTo>
                <a:lnTo>
                  <a:pt x="2378129" y="5512310"/>
                </a:lnTo>
                <a:lnTo>
                  <a:pt x="0" y="5512310"/>
                </a:lnTo>
                <a:lnTo>
                  <a:pt x="0" y="0"/>
                </a:lnTo>
                <a:close/>
              </a:path>
            </a:pathLst>
          </a:custGeom>
          <a:blipFill>
            <a:blip r:embed="rId2"/>
            <a:stretch>
              <a:fillRect l="0" t="0" r="0" b="0"/>
            </a:stretch>
          </a:blipFill>
        </p:spPr>
      </p:sp>
      <p:sp>
        <p:nvSpPr>
          <p:cNvPr name="Freeform 3" id="3"/>
          <p:cNvSpPr/>
          <p:nvPr/>
        </p:nvSpPr>
        <p:spPr>
          <a:xfrm flipH="false" flipV="false" rot="0">
            <a:off x="10891719" y="3330544"/>
            <a:ext cx="5989524" cy="1788421"/>
          </a:xfrm>
          <a:custGeom>
            <a:avLst/>
            <a:gdLst/>
            <a:ahLst/>
            <a:cxnLst/>
            <a:rect r="r" b="b" t="t" l="l"/>
            <a:pathLst>
              <a:path h="1788421" w="5989524">
                <a:moveTo>
                  <a:pt x="0" y="0"/>
                </a:moveTo>
                <a:lnTo>
                  <a:pt x="5989524" y="0"/>
                </a:lnTo>
                <a:lnTo>
                  <a:pt x="5989524" y="1788421"/>
                </a:lnTo>
                <a:lnTo>
                  <a:pt x="0" y="1788421"/>
                </a:lnTo>
                <a:lnTo>
                  <a:pt x="0" y="0"/>
                </a:lnTo>
                <a:close/>
              </a:path>
            </a:pathLst>
          </a:custGeom>
          <a:blipFill>
            <a:blip r:embed="rId3"/>
            <a:stretch>
              <a:fillRect l="0" t="0" r="0" b="0"/>
            </a:stretch>
          </a:blipFill>
        </p:spPr>
      </p:sp>
      <p:sp>
        <p:nvSpPr>
          <p:cNvPr name="TextBox 4" id="4"/>
          <p:cNvSpPr txBox="true"/>
          <p:nvPr/>
        </p:nvSpPr>
        <p:spPr>
          <a:xfrm rot="0">
            <a:off x="1028700"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Deep Dive into </a:t>
            </a:r>
            <a:r>
              <a:rPr lang="en-US" sz="6399" i="true" b="true">
                <a:solidFill>
                  <a:srgbClr val="0F4662"/>
                </a:solidFill>
                <a:latin typeface="Cormorant Garamond Bold Italics"/>
                <a:ea typeface="Cormorant Garamond Bold Italics"/>
                <a:cs typeface="Cormorant Garamond Bold Italics"/>
                <a:sym typeface="Cormorant Garamond Bold Italics"/>
              </a:rPr>
              <a:t>Dataset 1</a:t>
            </a:r>
          </a:p>
          <a:p>
            <a:pPr algn="l" marL="0" indent="0" lvl="0">
              <a:lnSpc>
                <a:spcPts val="8959"/>
              </a:lnSpc>
              <a:spcBef>
                <a:spcPct val="0"/>
              </a:spcBef>
            </a:pPr>
          </a:p>
        </p:txBody>
      </p:sp>
      <p:sp>
        <p:nvSpPr>
          <p:cNvPr name="TextBox 5" id="5"/>
          <p:cNvSpPr txBox="true"/>
          <p:nvPr/>
        </p:nvSpPr>
        <p:spPr>
          <a:xfrm rot="0">
            <a:off x="1028700" y="2259918"/>
            <a:ext cx="329431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Missing Values</a:t>
            </a:r>
          </a:p>
        </p:txBody>
      </p:sp>
      <p:sp>
        <p:nvSpPr>
          <p:cNvPr name="TextBox 6" id="6"/>
          <p:cNvSpPr txBox="true"/>
          <p:nvPr/>
        </p:nvSpPr>
        <p:spPr>
          <a:xfrm rot="0">
            <a:off x="10891719" y="2360247"/>
            <a:ext cx="373752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Duplicated Rows</a:t>
            </a:r>
          </a:p>
        </p:txBody>
      </p:sp>
      <p:sp>
        <p:nvSpPr>
          <p:cNvPr name="Freeform 7" id="7"/>
          <p:cNvSpPr/>
          <p:nvPr/>
        </p:nvSpPr>
        <p:spPr>
          <a:xfrm flipH="false" flipV="false" rot="0">
            <a:off x="10891719" y="5806444"/>
            <a:ext cx="6513531" cy="2235796"/>
          </a:xfrm>
          <a:custGeom>
            <a:avLst/>
            <a:gdLst/>
            <a:ahLst/>
            <a:cxnLst/>
            <a:rect r="r" b="b" t="t" l="l"/>
            <a:pathLst>
              <a:path h="2235796" w="6513531">
                <a:moveTo>
                  <a:pt x="0" y="0"/>
                </a:moveTo>
                <a:lnTo>
                  <a:pt x="6513531" y="0"/>
                </a:lnTo>
                <a:lnTo>
                  <a:pt x="6513531" y="2235796"/>
                </a:lnTo>
                <a:lnTo>
                  <a:pt x="0" y="2235796"/>
                </a:lnTo>
                <a:lnTo>
                  <a:pt x="0" y="0"/>
                </a:lnTo>
                <a:close/>
              </a:path>
            </a:pathLst>
          </a:custGeom>
          <a:blipFill>
            <a:blip r:embed="rId4"/>
            <a:stretch>
              <a:fillRect l="0" t="-8168" r="0" b="-8168"/>
            </a:stretch>
          </a:blipFill>
        </p:spPr>
      </p:sp>
      <p:sp>
        <p:nvSpPr>
          <p:cNvPr name="TextBox 8" id="8"/>
          <p:cNvSpPr txBox="true"/>
          <p:nvPr/>
        </p:nvSpPr>
        <p:spPr>
          <a:xfrm rot="0">
            <a:off x="7034667" y="6466190"/>
            <a:ext cx="351383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Removing</a:t>
            </a:r>
          </a:p>
        </p:txBody>
      </p:sp>
      <p:sp>
        <p:nvSpPr>
          <p:cNvPr name="TextBox 9" id="9"/>
          <p:cNvSpPr txBox="true"/>
          <p:nvPr/>
        </p:nvSpPr>
        <p:spPr>
          <a:xfrm rot="0">
            <a:off x="6906674" y="3766603"/>
            <a:ext cx="3769816"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Removing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12036"/>
            <a:ext cx="8979254" cy="3064171"/>
          </a:xfrm>
          <a:custGeom>
            <a:avLst/>
            <a:gdLst/>
            <a:ahLst/>
            <a:cxnLst/>
            <a:rect r="r" b="b" t="t" l="l"/>
            <a:pathLst>
              <a:path h="3064171" w="8979254">
                <a:moveTo>
                  <a:pt x="0" y="0"/>
                </a:moveTo>
                <a:lnTo>
                  <a:pt x="8979254" y="0"/>
                </a:lnTo>
                <a:lnTo>
                  <a:pt x="8979254" y="3064170"/>
                </a:lnTo>
                <a:lnTo>
                  <a:pt x="0" y="3064170"/>
                </a:lnTo>
                <a:lnTo>
                  <a:pt x="0" y="0"/>
                </a:lnTo>
                <a:close/>
              </a:path>
            </a:pathLst>
          </a:custGeom>
          <a:blipFill>
            <a:blip r:embed="rId2"/>
            <a:stretch>
              <a:fillRect l="0" t="0" r="0" b="0"/>
            </a:stretch>
          </a:blipFill>
        </p:spPr>
      </p:sp>
      <p:sp>
        <p:nvSpPr>
          <p:cNvPr name="Freeform 3" id="3"/>
          <p:cNvSpPr/>
          <p:nvPr/>
        </p:nvSpPr>
        <p:spPr>
          <a:xfrm flipH="false" flipV="false" rot="0">
            <a:off x="5987637" y="6341677"/>
            <a:ext cx="11161305" cy="3126619"/>
          </a:xfrm>
          <a:custGeom>
            <a:avLst/>
            <a:gdLst/>
            <a:ahLst/>
            <a:cxnLst/>
            <a:rect r="r" b="b" t="t" l="l"/>
            <a:pathLst>
              <a:path h="3126619" w="11161305">
                <a:moveTo>
                  <a:pt x="0" y="0"/>
                </a:moveTo>
                <a:lnTo>
                  <a:pt x="11161305" y="0"/>
                </a:lnTo>
                <a:lnTo>
                  <a:pt x="11161305" y="3126619"/>
                </a:lnTo>
                <a:lnTo>
                  <a:pt x="0" y="3126619"/>
                </a:lnTo>
                <a:lnTo>
                  <a:pt x="0" y="0"/>
                </a:lnTo>
                <a:close/>
              </a:path>
            </a:pathLst>
          </a:custGeom>
          <a:blipFill>
            <a:blip r:embed="rId3"/>
            <a:stretch>
              <a:fillRect l="0" t="-1076" r="-850" b="-1076"/>
            </a:stretch>
          </a:blipFill>
        </p:spPr>
      </p:sp>
      <p:sp>
        <p:nvSpPr>
          <p:cNvPr name="TextBox 4" id="4"/>
          <p:cNvSpPr txBox="true"/>
          <p:nvPr/>
        </p:nvSpPr>
        <p:spPr>
          <a:xfrm rot="0">
            <a:off x="1028700"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Deep Dive into </a:t>
            </a:r>
            <a:r>
              <a:rPr lang="en-US" sz="6399" i="true" b="true">
                <a:solidFill>
                  <a:srgbClr val="0F4662"/>
                </a:solidFill>
                <a:latin typeface="Cormorant Garamond Bold Italics"/>
                <a:ea typeface="Cormorant Garamond Bold Italics"/>
                <a:cs typeface="Cormorant Garamond Bold Italics"/>
                <a:sym typeface="Cormorant Garamond Bold Italics"/>
              </a:rPr>
              <a:t>Dataset 1</a:t>
            </a:r>
          </a:p>
          <a:p>
            <a:pPr algn="l" marL="0" indent="0" lvl="0">
              <a:lnSpc>
                <a:spcPts val="8959"/>
              </a:lnSpc>
              <a:spcBef>
                <a:spcPct val="0"/>
              </a:spcBef>
            </a:pPr>
          </a:p>
        </p:txBody>
      </p:sp>
      <p:sp>
        <p:nvSpPr>
          <p:cNvPr name="TextBox 5" id="5"/>
          <p:cNvSpPr txBox="true"/>
          <p:nvPr/>
        </p:nvSpPr>
        <p:spPr>
          <a:xfrm rot="0">
            <a:off x="1028700" y="1997345"/>
            <a:ext cx="3933825"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Categorial Values</a:t>
            </a:r>
          </a:p>
        </p:txBody>
      </p:sp>
      <p:sp>
        <p:nvSpPr>
          <p:cNvPr name="TextBox 6" id="6"/>
          <p:cNvSpPr txBox="true"/>
          <p:nvPr/>
        </p:nvSpPr>
        <p:spPr>
          <a:xfrm rot="0">
            <a:off x="13194430" y="5520623"/>
            <a:ext cx="395451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Numerical Values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227116" y="2435024"/>
            <a:ext cx="6980792" cy="5697328"/>
          </a:xfrm>
          <a:custGeom>
            <a:avLst/>
            <a:gdLst/>
            <a:ahLst/>
            <a:cxnLst/>
            <a:rect r="r" b="b" t="t" l="l"/>
            <a:pathLst>
              <a:path h="5697328" w="6980792">
                <a:moveTo>
                  <a:pt x="0" y="0"/>
                </a:moveTo>
                <a:lnTo>
                  <a:pt x="6980792" y="0"/>
                </a:lnTo>
                <a:lnTo>
                  <a:pt x="6980792" y="5697328"/>
                </a:lnTo>
                <a:lnTo>
                  <a:pt x="0" y="5697328"/>
                </a:lnTo>
                <a:lnTo>
                  <a:pt x="0" y="0"/>
                </a:lnTo>
                <a:close/>
              </a:path>
            </a:pathLst>
          </a:custGeom>
          <a:blipFill>
            <a:blip r:embed="rId2"/>
            <a:stretch>
              <a:fillRect l="0" t="0" r="0" b="0"/>
            </a:stretch>
          </a:blipFill>
        </p:spPr>
      </p:sp>
      <p:sp>
        <p:nvSpPr>
          <p:cNvPr name="Freeform 3" id="3"/>
          <p:cNvSpPr/>
          <p:nvPr/>
        </p:nvSpPr>
        <p:spPr>
          <a:xfrm flipH="false" flipV="false" rot="0">
            <a:off x="9557241" y="1999615"/>
            <a:ext cx="7513840" cy="7380488"/>
          </a:xfrm>
          <a:custGeom>
            <a:avLst/>
            <a:gdLst/>
            <a:ahLst/>
            <a:cxnLst/>
            <a:rect r="r" b="b" t="t" l="l"/>
            <a:pathLst>
              <a:path h="7380488" w="7513840">
                <a:moveTo>
                  <a:pt x="0" y="0"/>
                </a:moveTo>
                <a:lnTo>
                  <a:pt x="7513841" y="0"/>
                </a:lnTo>
                <a:lnTo>
                  <a:pt x="7513841" y="7380488"/>
                </a:lnTo>
                <a:lnTo>
                  <a:pt x="0" y="7380488"/>
                </a:lnTo>
                <a:lnTo>
                  <a:pt x="0" y="0"/>
                </a:lnTo>
                <a:close/>
              </a:path>
            </a:pathLst>
          </a:custGeom>
          <a:blipFill>
            <a:blip r:embed="rId3"/>
            <a:stretch>
              <a:fillRect l="-8244" t="0" r="-686" b="0"/>
            </a:stretch>
          </a:blipFill>
        </p:spPr>
      </p:sp>
      <p:sp>
        <p:nvSpPr>
          <p:cNvPr name="TextBox 4" id="4"/>
          <p:cNvSpPr txBox="true"/>
          <p:nvPr/>
        </p:nvSpPr>
        <p:spPr>
          <a:xfrm rot="0">
            <a:off x="1028700" y="914400"/>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Outlier Detection in Dataset 1:</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348735" y="1085167"/>
            <a:ext cx="2765472"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SMOTE </a:t>
            </a:r>
          </a:p>
        </p:txBody>
      </p:sp>
      <p:sp>
        <p:nvSpPr>
          <p:cNvPr name="TextBox 3" id="3"/>
          <p:cNvSpPr txBox="true"/>
          <p:nvPr/>
        </p:nvSpPr>
        <p:spPr>
          <a:xfrm rot="0">
            <a:off x="1348735" y="2243427"/>
            <a:ext cx="15910565" cy="6684499"/>
          </a:xfrm>
          <a:prstGeom prst="rect">
            <a:avLst/>
          </a:prstGeom>
        </p:spPr>
        <p:txBody>
          <a:bodyPr anchor="t" rtlCol="false" tIns="0" lIns="0" bIns="0" rIns="0">
            <a:spAutoFit/>
          </a:bodyPr>
          <a:lstStyle/>
          <a:p>
            <a:pPr algn="l">
              <a:lnSpc>
                <a:spcPts val="5737"/>
              </a:lnSpc>
              <a:spcBef>
                <a:spcPct val="0"/>
              </a:spcBef>
            </a:pPr>
            <a:r>
              <a:rPr lang="en-US" b="true" sz="4097" i="true">
                <a:solidFill>
                  <a:srgbClr val="0F4662"/>
                </a:solidFill>
                <a:latin typeface="Cormorant Garamond Bold Italics"/>
                <a:ea typeface="Cormorant Garamond Bold Italics"/>
                <a:cs typeface="Cormorant Garamond Bold Italics"/>
                <a:sym typeface="Cormorant Garamond Bold Italics"/>
              </a:rPr>
              <a:t>SMOTE (Synthetic Minority Over-sampling Technique) generates synthetic data points for the minority class by interpolating between existing minority class samples.</a:t>
            </a:r>
          </a:p>
          <a:p>
            <a:pPr algn="l">
              <a:lnSpc>
                <a:spcPts val="5737"/>
              </a:lnSpc>
              <a:spcBef>
                <a:spcPct val="0"/>
              </a:spcBef>
            </a:pPr>
            <a:r>
              <a:rPr lang="en-US" b="true" sz="4097" i="true">
                <a:solidFill>
                  <a:srgbClr val="0F4662"/>
                </a:solidFill>
                <a:latin typeface="Cormorant Garamond Bold Italics"/>
                <a:ea typeface="Cormorant Garamond Bold Italics"/>
                <a:cs typeface="Cormorant Garamond Bold Italics"/>
                <a:sym typeface="Cormorant Garamond Bold Italics"/>
              </a:rPr>
              <a:t>Benefits for our case:</a:t>
            </a:r>
          </a:p>
          <a:p>
            <a:pPr algn="l" marL="931307" indent="-465653" lvl="1">
              <a:lnSpc>
                <a:spcPts val="6039"/>
              </a:lnSpc>
              <a:buFont typeface="Arial"/>
              <a:buChar char="•"/>
            </a:pPr>
            <a:r>
              <a:rPr lang="en-US" b="true" sz="4313" u="sng">
                <a:solidFill>
                  <a:srgbClr val="0F4662"/>
                </a:solidFill>
                <a:latin typeface="Cormorant Garamond Bold"/>
                <a:ea typeface="Cormorant Garamond Bold"/>
                <a:cs typeface="Cormorant Garamond Bold"/>
                <a:sym typeface="Cormorant Garamond Bold"/>
              </a:rPr>
              <a:t>Improves class balance</a:t>
            </a:r>
            <a:r>
              <a:rPr lang="en-US" b="true" sz="4313" i="true">
                <a:solidFill>
                  <a:srgbClr val="0F4662"/>
                </a:solidFill>
                <a:latin typeface="Cormorant Garamond Bold Italics"/>
                <a:ea typeface="Cormorant Garamond Bold Italics"/>
                <a:cs typeface="Cormorant Garamond Bold Italics"/>
                <a:sym typeface="Cormorant Garamond Bold Italics"/>
              </a:rPr>
              <a:t>: Helps address the class imbalance in the dataset.</a:t>
            </a:r>
          </a:p>
          <a:p>
            <a:pPr algn="l" marL="927923" indent="-463961" lvl="1">
              <a:lnSpc>
                <a:spcPts val="6017"/>
              </a:lnSpc>
              <a:buFont typeface="Arial"/>
              <a:buChar char="•"/>
            </a:pPr>
            <a:r>
              <a:rPr lang="en-US" b="true" sz="4297" u="sng">
                <a:solidFill>
                  <a:srgbClr val="0F4662"/>
                </a:solidFill>
                <a:latin typeface="Cormorant Garamond Bold"/>
                <a:ea typeface="Cormorant Garamond Bold"/>
                <a:cs typeface="Cormorant Garamond Bold"/>
                <a:sym typeface="Cormorant Garamond Bold"/>
              </a:rPr>
              <a:t>Enhances model performance</a:t>
            </a:r>
            <a:r>
              <a:rPr lang="en-US" b="true" sz="4297" i="true">
                <a:solidFill>
                  <a:srgbClr val="0F4662"/>
                </a:solidFill>
                <a:latin typeface="Cormorant Garamond Bold Italics"/>
                <a:ea typeface="Cormorant Garamond Bold Italics"/>
                <a:cs typeface="Cormorant Garamond Bold Italics"/>
                <a:sym typeface="Cormorant Garamond Bold Italics"/>
              </a:rPr>
              <a:t>: Increases the model's ability to correctly classify minority class samples.</a:t>
            </a:r>
          </a:p>
          <a:p>
            <a:pPr algn="l" marL="931307" indent="-465653" lvl="1">
              <a:lnSpc>
                <a:spcPts val="6039"/>
              </a:lnSpc>
              <a:buFont typeface="Arial"/>
              <a:buChar char="•"/>
            </a:pPr>
            <a:r>
              <a:rPr lang="en-US" b="true" sz="4313" u="sng">
                <a:solidFill>
                  <a:srgbClr val="0F4662"/>
                </a:solidFill>
                <a:latin typeface="Cormorant Garamond Bold"/>
                <a:ea typeface="Cormorant Garamond Bold"/>
                <a:cs typeface="Cormorant Garamond Bold"/>
                <a:sym typeface="Cormorant Garamond Bold"/>
              </a:rPr>
              <a:t>Reduces bias</a:t>
            </a:r>
            <a:r>
              <a:rPr lang="en-US" b="true" sz="4313" i="true">
                <a:solidFill>
                  <a:srgbClr val="0F4662"/>
                </a:solidFill>
                <a:latin typeface="Cormorant Garamond Bold Italics"/>
                <a:ea typeface="Cormorant Garamond Bold Italics"/>
                <a:cs typeface="Cormorant Garamond Bold Italics"/>
                <a:sym typeface="Cormorant Garamond Bold Italics"/>
              </a:rPr>
              <a:t>: Prevents overfitting and underperformance for minority classes, improving overall accuracy.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81930" y="2818399"/>
            <a:ext cx="5290892" cy="5668813"/>
          </a:xfrm>
          <a:custGeom>
            <a:avLst/>
            <a:gdLst/>
            <a:ahLst/>
            <a:cxnLst/>
            <a:rect r="r" b="b" t="t" l="l"/>
            <a:pathLst>
              <a:path h="5668813" w="5290892">
                <a:moveTo>
                  <a:pt x="0" y="0"/>
                </a:moveTo>
                <a:lnTo>
                  <a:pt x="5290892" y="0"/>
                </a:lnTo>
                <a:lnTo>
                  <a:pt x="5290892" y="5668813"/>
                </a:lnTo>
                <a:lnTo>
                  <a:pt x="0" y="5668813"/>
                </a:lnTo>
                <a:lnTo>
                  <a:pt x="0" y="0"/>
                </a:lnTo>
                <a:close/>
              </a:path>
            </a:pathLst>
          </a:custGeom>
          <a:blipFill>
            <a:blip r:embed="rId2"/>
            <a:stretch>
              <a:fillRect l="0" t="0" r="0" b="0"/>
            </a:stretch>
          </a:blipFill>
        </p:spPr>
      </p:sp>
      <p:sp>
        <p:nvSpPr>
          <p:cNvPr name="Freeform 3" id="3"/>
          <p:cNvSpPr/>
          <p:nvPr/>
        </p:nvSpPr>
        <p:spPr>
          <a:xfrm flipH="false" flipV="false" rot="0">
            <a:off x="8115300" y="2818399"/>
            <a:ext cx="9386986" cy="5359515"/>
          </a:xfrm>
          <a:custGeom>
            <a:avLst/>
            <a:gdLst/>
            <a:ahLst/>
            <a:cxnLst/>
            <a:rect r="r" b="b" t="t" l="l"/>
            <a:pathLst>
              <a:path h="5359515" w="9386986">
                <a:moveTo>
                  <a:pt x="0" y="0"/>
                </a:moveTo>
                <a:lnTo>
                  <a:pt x="9386986" y="0"/>
                </a:lnTo>
                <a:lnTo>
                  <a:pt x="9386986" y="5359515"/>
                </a:lnTo>
                <a:lnTo>
                  <a:pt x="0" y="5359515"/>
                </a:lnTo>
                <a:lnTo>
                  <a:pt x="0" y="0"/>
                </a:lnTo>
                <a:close/>
              </a:path>
            </a:pathLst>
          </a:custGeom>
          <a:blipFill>
            <a:blip r:embed="rId3"/>
            <a:stretch>
              <a:fillRect l="0" t="0" r="0" b="0"/>
            </a:stretch>
          </a:blipFill>
        </p:spPr>
      </p:sp>
      <p:sp>
        <p:nvSpPr>
          <p:cNvPr name="TextBox 4" id="4"/>
          <p:cNvSpPr txBox="true"/>
          <p:nvPr/>
        </p:nvSpPr>
        <p:spPr>
          <a:xfrm rot="0">
            <a:off x="1238945"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SMOTE of Dataset 1:</a:t>
            </a:r>
          </a:p>
          <a:p>
            <a:pPr algn="l" marL="0" indent="0" lvl="0">
              <a:lnSpc>
                <a:spcPts val="8959"/>
              </a:lnSpc>
              <a:spcBef>
                <a:spcPct val="0"/>
              </a:spcBef>
            </a:pPr>
          </a:p>
        </p:txBody>
      </p:sp>
      <p:sp>
        <p:nvSpPr>
          <p:cNvPr name="TextBox 5" id="5"/>
          <p:cNvSpPr txBox="true"/>
          <p:nvPr/>
        </p:nvSpPr>
        <p:spPr>
          <a:xfrm rot="0">
            <a:off x="1481930" y="1857254"/>
            <a:ext cx="290304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Smote</a:t>
            </a:r>
          </a:p>
        </p:txBody>
      </p:sp>
      <p:sp>
        <p:nvSpPr>
          <p:cNvPr name="TextBox 6" id="6"/>
          <p:cNvSpPr txBox="true"/>
          <p:nvPr/>
        </p:nvSpPr>
        <p:spPr>
          <a:xfrm rot="0">
            <a:off x="8115300" y="1857254"/>
            <a:ext cx="2057400"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Accuracy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238945" y="2818399"/>
            <a:ext cx="5693195" cy="5668813"/>
          </a:xfrm>
          <a:custGeom>
            <a:avLst/>
            <a:gdLst/>
            <a:ahLst/>
            <a:cxnLst/>
            <a:rect r="r" b="b" t="t" l="l"/>
            <a:pathLst>
              <a:path h="5668813" w="5693195">
                <a:moveTo>
                  <a:pt x="0" y="0"/>
                </a:moveTo>
                <a:lnTo>
                  <a:pt x="5693195" y="0"/>
                </a:lnTo>
                <a:lnTo>
                  <a:pt x="5693195" y="5668813"/>
                </a:lnTo>
                <a:lnTo>
                  <a:pt x="0" y="5668813"/>
                </a:lnTo>
                <a:lnTo>
                  <a:pt x="0" y="0"/>
                </a:lnTo>
                <a:close/>
              </a:path>
            </a:pathLst>
          </a:custGeom>
          <a:blipFill>
            <a:blip r:embed="rId2"/>
            <a:stretch>
              <a:fillRect l="0" t="0" r="0" b="0"/>
            </a:stretch>
          </a:blipFill>
        </p:spPr>
      </p:sp>
      <p:sp>
        <p:nvSpPr>
          <p:cNvPr name="Freeform 3" id="3"/>
          <p:cNvSpPr/>
          <p:nvPr/>
        </p:nvSpPr>
        <p:spPr>
          <a:xfrm flipH="false" flipV="false" rot="0">
            <a:off x="8055953" y="2818399"/>
            <a:ext cx="6664608" cy="5668813"/>
          </a:xfrm>
          <a:custGeom>
            <a:avLst/>
            <a:gdLst/>
            <a:ahLst/>
            <a:cxnLst/>
            <a:rect r="r" b="b" t="t" l="l"/>
            <a:pathLst>
              <a:path h="5668813" w="6664608">
                <a:moveTo>
                  <a:pt x="0" y="0"/>
                </a:moveTo>
                <a:lnTo>
                  <a:pt x="6664608" y="0"/>
                </a:lnTo>
                <a:lnTo>
                  <a:pt x="6664608" y="5668813"/>
                </a:lnTo>
                <a:lnTo>
                  <a:pt x="0" y="5668813"/>
                </a:lnTo>
                <a:lnTo>
                  <a:pt x="0" y="0"/>
                </a:lnTo>
                <a:close/>
              </a:path>
            </a:pathLst>
          </a:custGeom>
          <a:blipFill>
            <a:blip r:embed="rId3"/>
            <a:stretch>
              <a:fillRect l="0" t="0" r="-36360" b="0"/>
            </a:stretch>
          </a:blipFill>
        </p:spPr>
      </p:sp>
      <p:sp>
        <p:nvSpPr>
          <p:cNvPr name="TextBox 4" id="4"/>
          <p:cNvSpPr txBox="true"/>
          <p:nvPr/>
        </p:nvSpPr>
        <p:spPr>
          <a:xfrm rot="0">
            <a:off x="1238945"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SMOTE of Dataset 1:</a:t>
            </a:r>
          </a:p>
          <a:p>
            <a:pPr algn="l" marL="0" indent="0" lvl="0">
              <a:lnSpc>
                <a:spcPts val="8959"/>
              </a:lnSpc>
              <a:spcBef>
                <a:spcPct val="0"/>
              </a:spcBef>
            </a:pPr>
          </a:p>
        </p:txBody>
      </p:sp>
      <p:sp>
        <p:nvSpPr>
          <p:cNvPr name="TextBox 5" id="5"/>
          <p:cNvSpPr txBox="true"/>
          <p:nvPr/>
        </p:nvSpPr>
        <p:spPr>
          <a:xfrm rot="0">
            <a:off x="1238945" y="1997345"/>
            <a:ext cx="2646908"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Smote</a:t>
            </a:r>
          </a:p>
        </p:txBody>
      </p:sp>
      <p:sp>
        <p:nvSpPr>
          <p:cNvPr name="TextBox 6" id="6"/>
          <p:cNvSpPr txBox="true"/>
          <p:nvPr/>
        </p:nvSpPr>
        <p:spPr>
          <a:xfrm rot="0">
            <a:off x="8055953" y="1997345"/>
            <a:ext cx="2057400"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Accuracy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FFFFFF"/>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576308" y="2269347"/>
            <a:ext cx="9215722" cy="5748307"/>
          </a:xfrm>
          <a:custGeom>
            <a:avLst/>
            <a:gdLst/>
            <a:ahLst/>
            <a:cxnLst/>
            <a:rect r="r" b="b" t="t" l="l"/>
            <a:pathLst>
              <a:path h="5748307" w="9215722">
                <a:moveTo>
                  <a:pt x="0" y="0"/>
                </a:moveTo>
                <a:lnTo>
                  <a:pt x="9215722" y="0"/>
                </a:lnTo>
                <a:lnTo>
                  <a:pt x="9215722" y="5748306"/>
                </a:lnTo>
                <a:lnTo>
                  <a:pt x="0" y="5748306"/>
                </a:lnTo>
                <a:lnTo>
                  <a:pt x="0" y="0"/>
                </a:lnTo>
                <a:close/>
              </a:path>
            </a:pathLst>
          </a:custGeom>
          <a:blipFill>
            <a:blip r:embed="rId2"/>
            <a:stretch>
              <a:fillRect l="0" t="0" r="0" b="0"/>
            </a:stretch>
          </a:blipFill>
        </p:spPr>
      </p:sp>
      <p:sp>
        <p:nvSpPr>
          <p:cNvPr name="TextBox 6" id="6"/>
          <p:cNvSpPr txBox="true"/>
          <p:nvPr/>
        </p:nvSpPr>
        <p:spPr>
          <a:xfrm rot="0">
            <a:off x="314775" y="3936702"/>
            <a:ext cx="7756215" cy="2289137"/>
          </a:xfrm>
          <a:prstGeom prst="rect">
            <a:avLst/>
          </a:prstGeom>
        </p:spPr>
        <p:txBody>
          <a:bodyPr anchor="t" rtlCol="false" tIns="0" lIns="0" bIns="0" rIns="0">
            <a:spAutoFit/>
          </a:bodyPr>
          <a:lstStyle/>
          <a:p>
            <a:pPr algn="l" marL="0" indent="0" lvl="0">
              <a:lnSpc>
                <a:spcPts val="9277"/>
              </a:lnSpc>
              <a:spcBef>
                <a:spcPct val="0"/>
              </a:spcBef>
            </a:pPr>
            <a:r>
              <a:rPr lang="en-US" b="true" sz="6626" i="true" u="sng">
                <a:solidFill>
                  <a:srgbClr val="0F4662"/>
                </a:solidFill>
                <a:latin typeface="Cormorant Garamond Bold Italics"/>
                <a:ea typeface="Cormorant Garamond Bold Italics"/>
                <a:cs typeface="Cormorant Garamond Bold Italics"/>
                <a:sym typeface="Cormorant Garamond Bold Italics"/>
              </a:rPr>
              <a:t>Light Gradient Boosting Machine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069243" y="688332"/>
            <a:ext cx="7942929" cy="8910337"/>
          </a:xfrm>
          <a:custGeom>
            <a:avLst/>
            <a:gdLst/>
            <a:ahLst/>
            <a:cxnLst/>
            <a:rect r="r" b="b" t="t" l="l"/>
            <a:pathLst>
              <a:path h="8910337" w="7942929">
                <a:moveTo>
                  <a:pt x="0" y="0"/>
                </a:moveTo>
                <a:lnTo>
                  <a:pt x="7942928" y="0"/>
                </a:lnTo>
                <a:lnTo>
                  <a:pt x="7942928" y="8910336"/>
                </a:lnTo>
                <a:lnTo>
                  <a:pt x="0" y="8910336"/>
                </a:lnTo>
                <a:lnTo>
                  <a:pt x="0" y="0"/>
                </a:lnTo>
                <a:close/>
              </a:path>
            </a:pathLst>
          </a:custGeom>
          <a:blipFill>
            <a:blip r:embed="rId2"/>
            <a:stretch>
              <a:fillRect l="0" t="0" r="0" b="0"/>
            </a:stretch>
          </a:blipFill>
        </p:spPr>
      </p:sp>
      <p:sp>
        <p:nvSpPr>
          <p:cNvPr name="TextBox 3" id="3"/>
          <p:cNvSpPr txBox="true"/>
          <p:nvPr/>
        </p:nvSpPr>
        <p:spPr>
          <a:xfrm rot="0">
            <a:off x="1986009" y="3187065"/>
            <a:ext cx="5189147"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Model Training using LGBoost</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088825" y="2097521"/>
            <a:ext cx="10170475" cy="6992202"/>
          </a:xfrm>
          <a:custGeom>
            <a:avLst/>
            <a:gdLst/>
            <a:ahLst/>
            <a:cxnLst/>
            <a:rect r="r" b="b" t="t" l="l"/>
            <a:pathLst>
              <a:path h="6992202" w="10170475">
                <a:moveTo>
                  <a:pt x="0" y="0"/>
                </a:moveTo>
                <a:lnTo>
                  <a:pt x="10170475" y="0"/>
                </a:lnTo>
                <a:lnTo>
                  <a:pt x="10170475" y="6992202"/>
                </a:lnTo>
                <a:lnTo>
                  <a:pt x="0" y="6992202"/>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1:</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AutoShape 5" id="5"/>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527161" y="2632858"/>
            <a:ext cx="3233678" cy="32336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38306" y="0"/>
                  </a:moveTo>
                  <a:lnTo>
                    <a:pt x="774494" y="0"/>
                  </a:lnTo>
                  <a:cubicBezTo>
                    <a:pt x="784653" y="0"/>
                    <a:pt x="794396" y="4036"/>
                    <a:pt x="801580" y="11220"/>
                  </a:cubicBezTo>
                  <a:cubicBezTo>
                    <a:pt x="808764" y="18404"/>
                    <a:pt x="812800" y="28147"/>
                    <a:pt x="812800" y="38306"/>
                  </a:cubicBezTo>
                  <a:lnTo>
                    <a:pt x="812800" y="774494"/>
                  </a:lnTo>
                  <a:cubicBezTo>
                    <a:pt x="812800" y="784653"/>
                    <a:pt x="808764" y="794396"/>
                    <a:pt x="801580" y="801580"/>
                  </a:cubicBezTo>
                  <a:cubicBezTo>
                    <a:pt x="794396" y="808764"/>
                    <a:pt x="784653" y="812800"/>
                    <a:pt x="774494" y="812800"/>
                  </a:cubicBezTo>
                  <a:lnTo>
                    <a:pt x="38306" y="812800"/>
                  </a:lnTo>
                  <a:cubicBezTo>
                    <a:pt x="28147" y="812800"/>
                    <a:pt x="18404" y="808764"/>
                    <a:pt x="11220" y="801580"/>
                  </a:cubicBezTo>
                  <a:cubicBezTo>
                    <a:pt x="4036" y="794396"/>
                    <a:pt x="0" y="784653"/>
                    <a:pt x="0" y="774494"/>
                  </a:cubicBezTo>
                  <a:lnTo>
                    <a:pt x="0" y="38306"/>
                  </a:lnTo>
                  <a:cubicBezTo>
                    <a:pt x="0" y="28147"/>
                    <a:pt x="4036" y="18404"/>
                    <a:pt x="11220" y="11220"/>
                  </a:cubicBezTo>
                  <a:cubicBezTo>
                    <a:pt x="18404" y="4036"/>
                    <a:pt x="28147" y="0"/>
                    <a:pt x="38306" y="0"/>
                  </a:cubicBezTo>
                  <a:close/>
                </a:path>
              </a:pathLst>
            </a:custGeom>
            <a:blipFill>
              <a:blip r:embed="rId4"/>
              <a:stretch>
                <a:fillRect l="-33243" t="0" r="-33243" b="0"/>
              </a:stretch>
            </a:blipFill>
          </p:spPr>
        </p:sp>
      </p:grpSp>
      <p:grpSp>
        <p:nvGrpSpPr>
          <p:cNvPr name="Group 9" id="9"/>
          <p:cNvGrpSpPr/>
          <p:nvPr/>
        </p:nvGrpSpPr>
        <p:grpSpPr>
          <a:xfrm rot="0">
            <a:off x="13133801" y="2632858"/>
            <a:ext cx="3233678" cy="3233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31124" y="0"/>
                  </a:moveTo>
                  <a:lnTo>
                    <a:pt x="781676" y="0"/>
                  </a:lnTo>
                  <a:cubicBezTo>
                    <a:pt x="789931" y="0"/>
                    <a:pt x="797847" y="3279"/>
                    <a:pt x="803684" y="9116"/>
                  </a:cubicBezTo>
                  <a:cubicBezTo>
                    <a:pt x="809521" y="14953"/>
                    <a:pt x="812800" y="22869"/>
                    <a:pt x="812800" y="31124"/>
                  </a:cubicBezTo>
                  <a:lnTo>
                    <a:pt x="812800" y="781676"/>
                  </a:lnTo>
                  <a:cubicBezTo>
                    <a:pt x="812800" y="789931"/>
                    <a:pt x="809521" y="797847"/>
                    <a:pt x="803684" y="803684"/>
                  </a:cubicBezTo>
                  <a:cubicBezTo>
                    <a:pt x="797847" y="809521"/>
                    <a:pt x="789931" y="812800"/>
                    <a:pt x="781676" y="812800"/>
                  </a:cubicBezTo>
                  <a:lnTo>
                    <a:pt x="31124" y="812800"/>
                  </a:lnTo>
                  <a:cubicBezTo>
                    <a:pt x="22869" y="812800"/>
                    <a:pt x="14953" y="809521"/>
                    <a:pt x="9116" y="803684"/>
                  </a:cubicBezTo>
                  <a:cubicBezTo>
                    <a:pt x="3279" y="797847"/>
                    <a:pt x="0" y="789931"/>
                    <a:pt x="0" y="781676"/>
                  </a:cubicBezTo>
                  <a:lnTo>
                    <a:pt x="0" y="31124"/>
                  </a:lnTo>
                  <a:cubicBezTo>
                    <a:pt x="0" y="22869"/>
                    <a:pt x="3279" y="14953"/>
                    <a:pt x="9116" y="9116"/>
                  </a:cubicBezTo>
                  <a:cubicBezTo>
                    <a:pt x="14953" y="3279"/>
                    <a:pt x="22869" y="0"/>
                    <a:pt x="31124" y="0"/>
                  </a:cubicBezTo>
                  <a:close/>
                </a:path>
              </a:pathLst>
            </a:custGeom>
            <a:blipFill>
              <a:blip r:embed="rId5"/>
              <a:stretch>
                <a:fillRect l="-33109" t="0" r="-33109" b="0"/>
              </a:stretch>
            </a:blipFill>
          </p:spPr>
        </p:sp>
      </p:grpSp>
      <p:grpSp>
        <p:nvGrpSpPr>
          <p:cNvPr name="Group 11" id="11"/>
          <p:cNvGrpSpPr/>
          <p:nvPr/>
        </p:nvGrpSpPr>
        <p:grpSpPr>
          <a:xfrm rot="0">
            <a:off x="2059139" y="2632858"/>
            <a:ext cx="3233678" cy="3233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0277" y="0"/>
                  </a:moveTo>
                  <a:lnTo>
                    <a:pt x="762523" y="0"/>
                  </a:lnTo>
                  <a:cubicBezTo>
                    <a:pt x="775857" y="0"/>
                    <a:pt x="788645" y="5297"/>
                    <a:pt x="798074" y="14726"/>
                  </a:cubicBezTo>
                  <a:cubicBezTo>
                    <a:pt x="807503" y="24155"/>
                    <a:pt x="812800" y="36943"/>
                    <a:pt x="812800" y="50277"/>
                  </a:cubicBezTo>
                  <a:lnTo>
                    <a:pt x="812800" y="762523"/>
                  </a:lnTo>
                  <a:cubicBezTo>
                    <a:pt x="812800" y="775857"/>
                    <a:pt x="807503" y="788645"/>
                    <a:pt x="798074" y="798074"/>
                  </a:cubicBezTo>
                  <a:cubicBezTo>
                    <a:pt x="788645" y="807503"/>
                    <a:pt x="775857" y="812800"/>
                    <a:pt x="762523" y="812800"/>
                  </a:cubicBezTo>
                  <a:lnTo>
                    <a:pt x="50277" y="812800"/>
                  </a:lnTo>
                  <a:cubicBezTo>
                    <a:pt x="36943" y="812800"/>
                    <a:pt x="24155" y="807503"/>
                    <a:pt x="14726" y="798074"/>
                  </a:cubicBezTo>
                  <a:cubicBezTo>
                    <a:pt x="5297" y="788645"/>
                    <a:pt x="0" y="775857"/>
                    <a:pt x="0" y="762523"/>
                  </a:cubicBezTo>
                  <a:lnTo>
                    <a:pt x="0" y="50277"/>
                  </a:lnTo>
                  <a:cubicBezTo>
                    <a:pt x="0" y="36943"/>
                    <a:pt x="5297" y="24155"/>
                    <a:pt x="14726" y="14726"/>
                  </a:cubicBezTo>
                  <a:cubicBezTo>
                    <a:pt x="24155" y="5297"/>
                    <a:pt x="36943" y="0"/>
                    <a:pt x="50277" y="0"/>
                  </a:cubicBezTo>
                  <a:close/>
                </a:path>
              </a:pathLst>
            </a:custGeom>
            <a:blipFill>
              <a:blip r:embed="rId6"/>
              <a:stretch>
                <a:fillRect l="-5020" t="0" r="-5020" b="0"/>
              </a:stretch>
            </a:blipFill>
          </p:spPr>
        </p:sp>
      </p:grpSp>
      <p:sp>
        <p:nvSpPr>
          <p:cNvPr name="TextBox 13" id="13"/>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4" id="14"/>
          <p:cNvSpPr txBox="true"/>
          <p:nvPr/>
        </p:nvSpPr>
        <p:spPr>
          <a:xfrm rot="0">
            <a:off x="6635340" y="6142207"/>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Quicksand Bold"/>
                <a:ea typeface="Quicksand Bold"/>
                <a:cs typeface="Quicksand Bold"/>
                <a:sym typeface="Quicksand Bold"/>
              </a:rPr>
              <a:t>SHAIK REHAAN ASHRAF</a:t>
            </a:r>
          </a:p>
        </p:txBody>
      </p:sp>
      <p:sp>
        <p:nvSpPr>
          <p:cNvPr name="TextBox 15" id="15"/>
          <p:cNvSpPr txBox="true"/>
          <p:nvPr/>
        </p:nvSpPr>
        <p:spPr>
          <a:xfrm rot="0">
            <a:off x="663534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AM.EN.U4CSE22153</a:t>
            </a:r>
          </a:p>
        </p:txBody>
      </p:sp>
      <p:sp>
        <p:nvSpPr>
          <p:cNvPr name="TextBox 16" id="16"/>
          <p:cNvSpPr txBox="true"/>
          <p:nvPr/>
        </p:nvSpPr>
        <p:spPr>
          <a:xfrm rot="0">
            <a:off x="12241980" y="6139317"/>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Quicksand Bold"/>
                <a:ea typeface="Quicksand Bold"/>
                <a:cs typeface="Quicksand Bold"/>
                <a:sym typeface="Quicksand Bold"/>
              </a:rPr>
              <a:t>Y.PRASANNA REDDY</a:t>
            </a:r>
          </a:p>
        </p:txBody>
      </p:sp>
      <p:sp>
        <p:nvSpPr>
          <p:cNvPr name="TextBox 17" id="17"/>
          <p:cNvSpPr txBox="true"/>
          <p:nvPr/>
        </p:nvSpPr>
        <p:spPr>
          <a:xfrm rot="0">
            <a:off x="12241980" y="67573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AM.EN.U4CSE22161</a:t>
            </a:r>
          </a:p>
        </p:txBody>
      </p:sp>
      <p:sp>
        <p:nvSpPr>
          <p:cNvPr name="TextBox 18" id="18"/>
          <p:cNvSpPr txBox="true"/>
          <p:nvPr/>
        </p:nvSpPr>
        <p:spPr>
          <a:xfrm rot="0">
            <a:off x="1028700" y="6142207"/>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Quicksand Bold"/>
                <a:ea typeface="Quicksand Bold"/>
                <a:cs typeface="Quicksand Bold"/>
                <a:sym typeface="Quicksand Bold"/>
              </a:rPr>
              <a:t>AMBATI REVANTH</a:t>
            </a:r>
          </a:p>
        </p:txBody>
      </p:sp>
      <p:sp>
        <p:nvSpPr>
          <p:cNvPr name="TextBox 19" id="19"/>
          <p:cNvSpPr txBox="true"/>
          <p:nvPr/>
        </p:nvSpPr>
        <p:spPr>
          <a:xfrm rot="0">
            <a:off x="1028700" y="6760210"/>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Quicksand"/>
                <a:ea typeface="Quicksand"/>
                <a:cs typeface="Quicksand"/>
                <a:sym typeface="Quicksand"/>
              </a:rPr>
              <a:t>AM.EN.U4CSE22102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6810784" y="2309312"/>
            <a:ext cx="10685562" cy="7346324"/>
          </a:xfrm>
          <a:custGeom>
            <a:avLst/>
            <a:gdLst/>
            <a:ahLst/>
            <a:cxnLst/>
            <a:rect r="r" b="b" t="t" l="l"/>
            <a:pathLst>
              <a:path h="7346324" w="10685562">
                <a:moveTo>
                  <a:pt x="0" y="0"/>
                </a:moveTo>
                <a:lnTo>
                  <a:pt x="10685562" y="0"/>
                </a:lnTo>
                <a:lnTo>
                  <a:pt x="10685562" y="7346324"/>
                </a:lnTo>
                <a:lnTo>
                  <a:pt x="0" y="7346324"/>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1:</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088825" y="2293087"/>
            <a:ext cx="10346687" cy="7113348"/>
          </a:xfrm>
          <a:custGeom>
            <a:avLst/>
            <a:gdLst/>
            <a:ahLst/>
            <a:cxnLst/>
            <a:rect r="r" b="b" t="t" l="l"/>
            <a:pathLst>
              <a:path h="7113348" w="10346687">
                <a:moveTo>
                  <a:pt x="0" y="0"/>
                </a:moveTo>
                <a:lnTo>
                  <a:pt x="10346687" y="0"/>
                </a:lnTo>
                <a:lnTo>
                  <a:pt x="10346687" y="7113347"/>
                </a:lnTo>
                <a:lnTo>
                  <a:pt x="0" y="7113347"/>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1:</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01888" y="3603217"/>
            <a:ext cx="4370194" cy="3740985"/>
          </a:xfrm>
          <a:custGeom>
            <a:avLst/>
            <a:gdLst/>
            <a:ahLst/>
            <a:cxnLst/>
            <a:rect r="r" b="b" t="t" l="l"/>
            <a:pathLst>
              <a:path h="3740985" w="4370194">
                <a:moveTo>
                  <a:pt x="0" y="0"/>
                </a:moveTo>
                <a:lnTo>
                  <a:pt x="4370194" y="0"/>
                </a:lnTo>
                <a:lnTo>
                  <a:pt x="4370194" y="3740985"/>
                </a:lnTo>
                <a:lnTo>
                  <a:pt x="0" y="3740985"/>
                </a:lnTo>
                <a:lnTo>
                  <a:pt x="0" y="0"/>
                </a:lnTo>
                <a:close/>
              </a:path>
            </a:pathLst>
          </a:custGeom>
          <a:blipFill>
            <a:blip r:embed="rId2"/>
            <a:stretch>
              <a:fillRect l="0" t="0" r="-40663" b="0"/>
            </a:stretch>
          </a:blipFill>
        </p:spPr>
      </p:sp>
      <p:sp>
        <p:nvSpPr>
          <p:cNvPr name="Freeform 3" id="3"/>
          <p:cNvSpPr/>
          <p:nvPr/>
        </p:nvSpPr>
        <p:spPr>
          <a:xfrm flipH="false" flipV="false" rot="0">
            <a:off x="10033801" y="1411971"/>
            <a:ext cx="4953261" cy="3669836"/>
          </a:xfrm>
          <a:custGeom>
            <a:avLst/>
            <a:gdLst/>
            <a:ahLst/>
            <a:cxnLst/>
            <a:rect r="r" b="b" t="t" l="l"/>
            <a:pathLst>
              <a:path h="3669836" w="4953261">
                <a:moveTo>
                  <a:pt x="0" y="0"/>
                </a:moveTo>
                <a:lnTo>
                  <a:pt x="4953261" y="0"/>
                </a:lnTo>
                <a:lnTo>
                  <a:pt x="4953261" y="3669837"/>
                </a:lnTo>
                <a:lnTo>
                  <a:pt x="0" y="3669837"/>
                </a:lnTo>
                <a:lnTo>
                  <a:pt x="0" y="0"/>
                </a:lnTo>
                <a:close/>
              </a:path>
            </a:pathLst>
          </a:custGeom>
          <a:blipFill>
            <a:blip r:embed="rId3"/>
            <a:stretch>
              <a:fillRect l="0" t="-7412" r="-173241" b="0"/>
            </a:stretch>
          </a:blipFill>
        </p:spPr>
      </p:sp>
      <p:sp>
        <p:nvSpPr>
          <p:cNvPr name="Freeform 4" id="4"/>
          <p:cNvSpPr/>
          <p:nvPr/>
        </p:nvSpPr>
        <p:spPr>
          <a:xfrm flipH="false" flipV="false" rot="0">
            <a:off x="10113406" y="6145017"/>
            <a:ext cx="5364480" cy="3919915"/>
          </a:xfrm>
          <a:custGeom>
            <a:avLst/>
            <a:gdLst/>
            <a:ahLst/>
            <a:cxnLst/>
            <a:rect r="r" b="b" t="t" l="l"/>
            <a:pathLst>
              <a:path h="3919915" w="5364480">
                <a:moveTo>
                  <a:pt x="0" y="0"/>
                </a:moveTo>
                <a:lnTo>
                  <a:pt x="5364480" y="0"/>
                </a:lnTo>
                <a:lnTo>
                  <a:pt x="5364480" y="3919914"/>
                </a:lnTo>
                <a:lnTo>
                  <a:pt x="0" y="3919914"/>
                </a:lnTo>
                <a:lnTo>
                  <a:pt x="0" y="0"/>
                </a:lnTo>
                <a:close/>
              </a:path>
            </a:pathLst>
          </a:custGeom>
          <a:blipFill>
            <a:blip r:embed="rId4"/>
            <a:stretch>
              <a:fillRect l="0" t="-7667" r="-65630" b="0"/>
            </a:stretch>
          </a:blipFill>
        </p:spPr>
      </p:sp>
      <p:sp>
        <p:nvSpPr>
          <p:cNvPr name="Freeform 5" id="5"/>
          <p:cNvSpPr/>
          <p:nvPr/>
        </p:nvSpPr>
        <p:spPr>
          <a:xfrm flipH="false" flipV="false" rot="0">
            <a:off x="8699102" y="5143500"/>
            <a:ext cx="9309253" cy="221095"/>
          </a:xfrm>
          <a:custGeom>
            <a:avLst/>
            <a:gdLst/>
            <a:ahLst/>
            <a:cxnLst/>
            <a:rect r="r" b="b" t="t" l="l"/>
            <a:pathLst>
              <a:path h="221095" w="9309253">
                <a:moveTo>
                  <a:pt x="0" y="0"/>
                </a:moveTo>
                <a:lnTo>
                  <a:pt x="9309253" y="0"/>
                </a:lnTo>
                <a:lnTo>
                  <a:pt x="9309253" y="221095"/>
                </a:lnTo>
                <a:lnTo>
                  <a:pt x="0" y="221095"/>
                </a:lnTo>
                <a:lnTo>
                  <a:pt x="0" y="0"/>
                </a:lnTo>
                <a:close/>
              </a:path>
            </a:pathLst>
          </a:custGeom>
          <a:blipFill>
            <a:blip r:embed="rId5"/>
            <a:stretch>
              <a:fillRect l="0" t="0" r="0" b="0"/>
            </a:stretch>
          </a:blipFill>
        </p:spPr>
      </p:sp>
      <p:sp>
        <p:nvSpPr>
          <p:cNvPr name="Freeform 6" id="6"/>
          <p:cNvSpPr/>
          <p:nvPr/>
        </p:nvSpPr>
        <p:spPr>
          <a:xfrm flipH="false" flipV="false" rot="0">
            <a:off x="1401888" y="7344202"/>
            <a:ext cx="5471364" cy="228387"/>
          </a:xfrm>
          <a:custGeom>
            <a:avLst/>
            <a:gdLst/>
            <a:ahLst/>
            <a:cxnLst/>
            <a:rect r="r" b="b" t="t" l="l"/>
            <a:pathLst>
              <a:path h="228387" w="5471364">
                <a:moveTo>
                  <a:pt x="0" y="0"/>
                </a:moveTo>
                <a:lnTo>
                  <a:pt x="5471364" y="0"/>
                </a:lnTo>
                <a:lnTo>
                  <a:pt x="5471364" y="228388"/>
                </a:lnTo>
                <a:lnTo>
                  <a:pt x="0" y="228388"/>
                </a:lnTo>
                <a:lnTo>
                  <a:pt x="0" y="0"/>
                </a:lnTo>
                <a:close/>
              </a:path>
            </a:pathLst>
          </a:custGeom>
          <a:blipFill>
            <a:blip r:embed="rId6"/>
            <a:stretch>
              <a:fillRect l="0" t="0" r="0" b="0"/>
            </a:stretch>
          </a:blipFill>
        </p:spPr>
      </p:sp>
      <p:sp>
        <p:nvSpPr>
          <p:cNvPr name="Freeform 7" id="7"/>
          <p:cNvSpPr/>
          <p:nvPr/>
        </p:nvSpPr>
        <p:spPr>
          <a:xfrm flipH="false" flipV="false" rot="0">
            <a:off x="10113406" y="10046433"/>
            <a:ext cx="6323480" cy="240567"/>
          </a:xfrm>
          <a:custGeom>
            <a:avLst/>
            <a:gdLst/>
            <a:ahLst/>
            <a:cxnLst/>
            <a:rect r="r" b="b" t="t" l="l"/>
            <a:pathLst>
              <a:path h="240567" w="6323480">
                <a:moveTo>
                  <a:pt x="0" y="0"/>
                </a:moveTo>
                <a:lnTo>
                  <a:pt x="6323480" y="0"/>
                </a:lnTo>
                <a:lnTo>
                  <a:pt x="6323480" y="240567"/>
                </a:lnTo>
                <a:lnTo>
                  <a:pt x="0" y="240567"/>
                </a:lnTo>
                <a:lnTo>
                  <a:pt x="0" y="0"/>
                </a:lnTo>
                <a:close/>
              </a:path>
            </a:pathLst>
          </a:custGeom>
          <a:blipFill>
            <a:blip r:embed="rId7"/>
            <a:stretch>
              <a:fillRect l="0" t="0" r="0" b="0"/>
            </a:stretch>
          </a:blipFill>
        </p:spPr>
      </p:sp>
      <p:sp>
        <p:nvSpPr>
          <p:cNvPr name="TextBox 8" id="8"/>
          <p:cNvSpPr txBox="true"/>
          <p:nvPr/>
        </p:nvSpPr>
        <p:spPr>
          <a:xfrm rot="0">
            <a:off x="1028700" y="895350"/>
            <a:ext cx="7444503"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Dataset-1 Results :</a:t>
            </a:r>
          </a:p>
        </p:txBody>
      </p:sp>
      <p:sp>
        <p:nvSpPr>
          <p:cNvPr name="TextBox 9" id="9"/>
          <p:cNvSpPr txBox="true"/>
          <p:nvPr/>
        </p:nvSpPr>
        <p:spPr>
          <a:xfrm rot="0">
            <a:off x="1401888" y="2709691"/>
            <a:ext cx="2708523"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Light GBM</a:t>
            </a:r>
          </a:p>
        </p:txBody>
      </p:sp>
      <p:sp>
        <p:nvSpPr>
          <p:cNvPr name="TextBox 10" id="10"/>
          <p:cNvSpPr txBox="true"/>
          <p:nvPr/>
        </p:nvSpPr>
        <p:spPr>
          <a:xfrm rot="0">
            <a:off x="10113406" y="637809"/>
            <a:ext cx="3963888"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Random Forest</a:t>
            </a:r>
          </a:p>
        </p:txBody>
      </p:sp>
      <p:sp>
        <p:nvSpPr>
          <p:cNvPr name="TextBox 11" id="11"/>
          <p:cNvSpPr txBox="true"/>
          <p:nvPr/>
        </p:nvSpPr>
        <p:spPr>
          <a:xfrm rot="0">
            <a:off x="10113406" y="5432547"/>
            <a:ext cx="2397026"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 XGBoost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284752" y="1293442"/>
            <a:ext cx="12625575" cy="7700115"/>
          </a:xfrm>
          <a:custGeom>
            <a:avLst/>
            <a:gdLst/>
            <a:ahLst/>
            <a:cxnLst/>
            <a:rect r="r" b="b" t="t" l="l"/>
            <a:pathLst>
              <a:path h="7700115" w="12625575">
                <a:moveTo>
                  <a:pt x="0" y="0"/>
                </a:moveTo>
                <a:lnTo>
                  <a:pt x="12625574" y="0"/>
                </a:lnTo>
                <a:lnTo>
                  <a:pt x="12625574" y="7700116"/>
                </a:lnTo>
                <a:lnTo>
                  <a:pt x="0" y="7700116"/>
                </a:lnTo>
                <a:lnTo>
                  <a:pt x="0" y="0"/>
                </a:lnTo>
                <a:close/>
              </a:path>
            </a:pathLst>
          </a:custGeom>
          <a:blipFill>
            <a:blip r:embed="rId2"/>
            <a:stretch>
              <a:fillRect l="-102" t="-223" r="-102" b="-9037"/>
            </a:stretch>
          </a:blipFill>
        </p:spPr>
      </p:sp>
      <p:sp>
        <p:nvSpPr>
          <p:cNvPr name="TextBox 3" id="3"/>
          <p:cNvSpPr txBox="true"/>
          <p:nvPr/>
        </p:nvSpPr>
        <p:spPr>
          <a:xfrm rot="0">
            <a:off x="1028700" y="2462826"/>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1:</a:t>
            </a:r>
          </a:p>
        </p:txBody>
      </p:sp>
      <p:sp>
        <p:nvSpPr>
          <p:cNvPr name="TextBox 4" id="4"/>
          <p:cNvSpPr txBox="true"/>
          <p:nvPr/>
        </p:nvSpPr>
        <p:spPr>
          <a:xfrm rot="0">
            <a:off x="1028700" y="3792789"/>
            <a:ext cx="5984201"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PR &amp; ROC</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Curve Comparision</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4062889" y="3167162"/>
            <a:ext cx="9480749" cy="4997463"/>
          </a:xfrm>
          <a:prstGeom prst="rect">
            <a:avLst/>
          </a:prstGeom>
        </p:spPr>
        <p:txBody>
          <a:bodyPr anchor="t" rtlCol="false" tIns="0" lIns="0" bIns="0" rIns="0">
            <a:spAutoFit/>
          </a:bodyPr>
          <a:lstStyle/>
          <a:p>
            <a:pPr algn="ctr">
              <a:lnSpc>
                <a:spcPts val="13299"/>
              </a:lnSpc>
            </a:pPr>
            <a:r>
              <a:rPr lang="en-US" b="true" sz="9499" i="true" u="sng">
                <a:solidFill>
                  <a:srgbClr val="0F4662"/>
                </a:solidFill>
                <a:latin typeface="Cormorant Garamond Bold Italics"/>
                <a:ea typeface="Cormorant Garamond Bold Italics"/>
                <a:cs typeface="Cormorant Garamond Bold Italics"/>
                <a:sym typeface="Cormorant Garamond Bold Italics"/>
              </a:rPr>
              <a:t>Data Preprocessing of  Dataset 2</a:t>
            </a:r>
          </a:p>
          <a:p>
            <a:pPr algn="ctr" marL="0" indent="0" lvl="0">
              <a:lnSpc>
                <a:spcPts val="1329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103287" y="3506406"/>
            <a:ext cx="10905932" cy="4022046"/>
          </a:xfrm>
          <a:custGeom>
            <a:avLst/>
            <a:gdLst/>
            <a:ahLst/>
            <a:cxnLst/>
            <a:rect r="r" b="b" t="t" l="l"/>
            <a:pathLst>
              <a:path h="4022046" w="10905932">
                <a:moveTo>
                  <a:pt x="0" y="0"/>
                </a:moveTo>
                <a:lnTo>
                  <a:pt x="10905933" y="0"/>
                </a:lnTo>
                <a:lnTo>
                  <a:pt x="10905933" y="4022046"/>
                </a:lnTo>
                <a:lnTo>
                  <a:pt x="0" y="4022046"/>
                </a:lnTo>
                <a:lnTo>
                  <a:pt x="0" y="0"/>
                </a:lnTo>
                <a:close/>
              </a:path>
            </a:pathLst>
          </a:custGeom>
          <a:blipFill>
            <a:blip r:embed="rId2"/>
            <a:stretch>
              <a:fillRect l="0" t="0" r="0" b="0"/>
            </a:stretch>
          </a:blipFill>
        </p:spPr>
      </p:sp>
      <p:sp>
        <p:nvSpPr>
          <p:cNvPr name="TextBox 3" id="3"/>
          <p:cNvSpPr txBox="true"/>
          <p:nvPr/>
        </p:nvSpPr>
        <p:spPr>
          <a:xfrm rot="0">
            <a:off x="1028700" y="914400"/>
            <a:ext cx="115375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Dataset 2 view: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4766527" y="2332942"/>
            <a:ext cx="8965828" cy="7066288"/>
          </a:xfrm>
          <a:custGeom>
            <a:avLst/>
            <a:gdLst/>
            <a:ahLst/>
            <a:cxnLst/>
            <a:rect r="r" b="b" t="t" l="l"/>
            <a:pathLst>
              <a:path h="7066288" w="8965828">
                <a:moveTo>
                  <a:pt x="0" y="0"/>
                </a:moveTo>
                <a:lnTo>
                  <a:pt x="8965828" y="0"/>
                </a:lnTo>
                <a:lnTo>
                  <a:pt x="8965828" y="7066288"/>
                </a:lnTo>
                <a:lnTo>
                  <a:pt x="0" y="7066288"/>
                </a:lnTo>
                <a:lnTo>
                  <a:pt x="0" y="0"/>
                </a:lnTo>
                <a:close/>
              </a:path>
            </a:pathLst>
          </a:custGeom>
          <a:blipFill>
            <a:blip r:embed="rId2"/>
            <a:stretch>
              <a:fillRect l="0" t="0" r="0" b="0"/>
            </a:stretch>
          </a:blipFill>
        </p:spPr>
      </p:sp>
      <p:sp>
        <p:nvSpPr>
          <p:cNvPr name="TextBox 3" id="3"/>
          <p:cNvSpPr txBox="true"/>
          <p:nvPr/>
        </p:nvSpPr>
        <p:spPr>
          <a:xfrm rot="0">
            <a:off x="1028700" y="599709"/>
            <a:ext cx="6290968" cy="3352165"/>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Understanding the </a:t>
            </a:r>
          </a:p>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Dataset 2</a:t>
            </a:r>
          </a:p>
          <a:p>
            <a:pPr algn="l" marL="0" indent="0" lvl="0">
              <a:lnSpc>
                <a:spcPts val="895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3937088" y="2954402"/>
            <a:ext cx="2254907" cy="5671959"/>
          </a:xfrm>
          <a:custGeom>
            <a:avLst/>
            <a:gdLst/>
            <a:ahLst/>
            <a:cxnLst/>
            <a:rect r="r" b="b" t="t" l="l"/>
            <a:pathLst>
              <a:path h="5671959" w="2254907">
                <a:moveTo>
                  <a:pt x="0" y="0"/>
                </a:moveTo>
                <a:lnTo>
                  <a:pt x="2254907" y="0"/>
                </a:lnTo>
                <a:lnTo>
                  <a:pt x="2254907" y="5671959"/>
                </a:lnTo>
                <a:lnTo>
                  <a:pt x="0" y="5671959"/>
                </a:lnTo>
                <a:lnTo>
                  <a:pt x="0" y="0"/>
                </a:lnTo>
                <a:close/>
              </a:path>
            </a:pathLst>
          </a:custGeom>
          <a:blipFill>
            <a:blip r:embed="rId2"/>
            <a:stretch>
              <a:fillRect l="0" t="0" r="0" b="0"/>
            </a:stretch>
          </a:blipFill>
        </p:spPr>
      </p:sp>
      <p:sp>
        <p:nvSpPr>
          <p:cNvPr name="Freeform 3" id="3"/>
          <p:cNvSpPr/>
          <p:nvPr/>
        </p:nvSpPr>
        <p:spPr>
          <a:xfrm flipH="false" flipV="false" rot="0">
            <a:off x="10852996" y="3443400"/>
            <a:ext cx="5856965" cy="1990066"/>
          </a:xfrm>
          <a:custGeom>
            <a:avLst/>
            <a:gdLst/>
            <a:ahLst/>
            <a:cxnLst/>
            <a:rect r="r" b="b" t="t" l="l"/>
            <a:pathLst>
              <a:path h="1990066" w="5856965">
                <a:moveTo>
                  <a:pt x="0" y="0"/>
                </a:moveTo>
                <a:lnTo>
                  <a:pt x="5856964" y="0"/>
                </a:lnTo>
                <a:lnTo>
                  <a:pt x="5856964" y="1990066"/>
                </a:lnTo>
                <a:lnTo>
                  <a:pt x="0" y="1990066"/>
                </a:lnTo>
                <a:lnTo>
                  <a:pt x="0" y="0"/>
                </a:lnTo>
                <a:close/>
              </a:path>
            </a:pathLst>
          </a:custGeom>
          <a:blipFill>
            <a:blip r:embed="rId3"/>
            <a:stretch>
              <a:fillRect l="0" t="0" r="-14543" b="0"/>
            </a:stretch>
          </a:blipFill>
        </p:spPr>
      </p:sp>
      <p:sp>
        <p:nvSpPr>
          <p:cNvPr name="TextBox 4" id="4"/>
          <p:cNvSpPr txBox="true"/>
          <p:nvPr/>
        </p:nvSpPr>
        <p:spPr>
          <a:xfrm rot="0">
            <a:off x="1028700"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Deep Dive into </a:t>
            </a:r>
            <a:r>
              <a:rPr lang="en-US" sz="6399" i="true" b="true">
                <a:solidFill>
                  <a:srgbClr val="0F4662"/>
                </a:solidFill>
                <a:latin typeface="Cormorant Garamond Bold Italics"/>
                <a:ea typeface="Cormorant Garamond Bold Italics"/>
                <a:cs typeface="Cormorant Garamond Bold Italics"/>
                <a:sym typeface="Cormorant Garamond Bold Italics"/>
              </a:rPr>
              <a:t>Dataset 2</a:t>
            </a:r>
          </a:p>
          <a:p>
            <a:pPr algn="l" marL="0" indent="0" lvl="0">
              <a:lnSpc>
                <a:spcPts val="8959"/>
              </a:lnSpc>
              <a:spcBef>
                <a:spcPct val="0"/>
              </a:spcBef>
            </a:pPr>
          </a:p>
        </p:txBody>
      </p:sp>
      <p:sp>
        <p:nvSpPr>
          <p:cNvPr name="TextBox 5" id="5"/>
          <p:cNvSpPr txBox="true"/>
          <p:nvPr/>
        </p:nvSpPr>
        <p:spPr>
          <a:xfrm rot="0">
            <a:off x="335312" y="4685348"/>
            <a:ext cx="329431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Missing Values</a:t>
            </a:r>
          </a:p>
        </p:txBody>
      </p:sp>
      <p:sp>
        <p:nvSpPr>
          <p:cNvPr name="TextBox 6" id="6"/>
          <p:cNvSpPr txBox="true"/>
          <p:nvPr/>
        </p:nvSpPr>
        <p:spPr>
          <a:xfrm rot="0">
            <a:off x="8289354" y="1670954"/>
            <a:ext cx="373752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Duplicated Rows</a:t>
            </a:r>
          </a:p>
        </p:txBody>
      </p:sp>
      <p:sp>
        <p:nvSpPr>
          <p:cNvPr name="Freeform 7" id="7"/>
          <p:cNvSpPr/>
          <p:nvPr/>
        </p:nvSpPr>
        <p:spPr>
          <a:xfrm flipH="false" flipV="false" rot="0">
            <a:off x="10852996" y="6412447"/>
            <a:ext cx="6071622" cy="2084109"/>
          </a:xfrm>
          <a:custGeom>
            <a:avLst/>
            <a:gdLst/>
            <a:ahLst/>
            <a:cxnLst/>
            <a:rect r="r" b="b" t="t" l="l"/>
            <a:pathLst>
              <a:path h="2084109" w="6071622">
                <a:moveTo>
                  <a:pt x="0" y="0"/>
                </a:moveTo>
                <a:lnTo>
                  <a:pt x="6071621" y="0"/>
                </a:lnTo>
                <a:lnTo>
                  <a:pt x="6071621" y="2084109"/>
                </a:lnTo>
                <a:lnTo>
                  <a:pt x="0" y="2084109"/>
                </a:lnTo>
                <a:lnTo>
                  <a:pt x="0" y="0"/>
                </a:lnTo>
                <a:close/>
              </a:path>
            </a:pathLst>
          </a:custGeom>
          <a:blipFill>
            <a:blip r:embed="rId4"/>
            <a:stretch>
              <a:fillRect l="0" t="-8168" r="0" b="-8168"/>
            </a:stretch>
          </a:blipFill>
        </p:spPr>
      </p:sp>
      <p:sp>
        <p:nvSpPr>
          <p:cNvPr name="TextBox 8" id="8"/>
          <p:cNvSpPr txBox="true"/>
          <p:nvPr/>
        </p:nvSpPr>
        <p:spPr>
          <a:xfrm rot="0">
            <a:off x="6639767" y="3959544"/>
            <a:ext cx="3769816"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Removing</a:t>
            </a:r>
          </a:p>
        </p:txBody>
      </p:sp>
      <p:sp>
        <p:nvSpPr>
          <p:cNvPr name="TextBox 9" id="9"/>
          <p:cNvSpPr txBox="true"/>
          <p:nvPr/>
        </p:nvSpPr>
        <p:spPr>
          <a:xfrm rot="0">
            <a:off x="6895751" y="6579313"/>
            <a:ext cx="351383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Removing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18399"/>
            <a:ext cx="10326591" cy="3536857"/>
          </a:xfrm>
          <a:custGeom>
            <a:avLst/>
            <a:gdLst/>
            <a:ahLst/>
            <a:cxnLst/>
            <a:rect r="r" b="b" t="t" l="l"/>
            <a:pathLst>
              <a:path h="3536857" w="10326591">
                <a:moveTo>
                  <a:pt x="0" y="0"/>
                </a:moveTo>
                <a:lnTo>
                  <a:pt x="10326591" y="0"/>
                </a:lnTo>
                <a:lnTo>
                  <a:pt x="10326591" y="3536858"/>
                </a:lnTo>
                <a:lnTo>
                  <a:pt x="0" y="3536858"/>
                </a:lnTo>
                <a:lnTo>
                  <a:pt x="0" y="0"/>
                </a:lnTo>
                <a:close/>
              </a:path>
            </a:pathLst>
          </a:custGeom>
          <a:blipFill>
            <a:blip r:embed="rId2"/>
            <a:stretch>
              <a:fillRect l="0" t="0" r="0" b="0"/>
            </a:stretch>
          </a:blipFill>
        </p:spPr>
      </p:sp>
      <p:sp>
        <p:nvSpPr>
          <p:cNvPr name="Freeform 3" id="3"/>
          <p:cNvSpPr/>
          <p:nvPr/>
        </p:nvSpPr>
        <p:spPr>
          <a:xfrm flipH="false" flipV="false" rot="0">
            <a:off x="6191995" y="6689080"/>
            <a:ext cx="11301259" cy="3333871"/>
          </a:xfrm>
          <a:custGeom>
            <a:avLst/>
            <a:gdLst/>
            <a:ahLst/>
            <a:cxnLst/>
            <a:rect r="r" b="b" t="t" l="l"/>
            <a:pathLst>
              <a:path h="3333871" w="11301259">
                <a:moveTo>
                  <a:pt x="0" y="0"/>
                </a:moveTo>
                <a:lnTo>
                  <a:pt x="11301259" y="0"/>
                </a:lnTo>
                <a:lnTo>
                  <a:pt x="11301259" y="3333872"/>
                </a:lnTo>
                <a:lnTo>
                  <a:pt x="0" y="3333872"/>
                </a:lnTo>
                <a:lnTo>
                  <a:pt x="0" y="0"/>
                </a:lnTo>
                <a:close/>
              </a:path>
            </a:pathLst>
          </a:custGeom>
          <a:blipFill>
            <a:blip r:embed="rId3"/>
            <a:stretch>
              <a:fillRect l="0" t="0" r="0" b="0"/>
            </a:stretch>
          </a:blipFill>
        </p:spPr>
      </p:sp>
      <p:sp>
        <p:nvSpPr>
          <p:cNvPr name="TextBox 4" id="4"/>
          <p:cNvSpPr txBox="true"/>
          <p:nvPr/>
        </p:nvSpPr>
        <p:spPr>
          <a:xfrm rot="0">
            <a:off x="1028700"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Deep Dive into </a:t>
            </a:r>
            <a:r>
              <a:rPr lang="en-US" sz="6399" i="true" b="true">
                <a:solidFill>
                  <a:srgbClr val="0F4662"/>
                </a:solidFill>
                <a:latin typeface="Cormorant Garamond Bold Italics"/>
                <a:ea typeface="Cormorant Garamond Bold Italics"/>
                <a:cs typeface="Cormorant Garamond Bold Italics"/>
                <a:sym typeface="Cormorant Garamond Bold Italics"/>
              </a:rPr>
              <a:t>Dataset 2</a:t>
            </a:r>
          </a:p>
          <a:p>
            <a:pPr algn="l" marL="0" indent="0" lvl="0">
              <a:lnSpc>
                <a:spcPts val="8959"/>
              </a:lnSpc>
              <a:spcBef>
                <a:spcPct val="0"/>
              </a:spcBef>
            </a:pPr>
          </a:p>
        </p:txBody>
      </p:sp>
      <p:sp>
        <p:nvSpPr>
          <p:cNvPr name="TextBox 5" id="5"/>
          <p:cNvSpPr txBox="true"/>
          <p:nvPr/>
        </p:nvSpPr>
        <p:spPr>
          <a:xfrm rot="0">
            <a:off x="1028700" y="1997345"/>
            <a:ext cx="3933825"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Categorial Values</a:t>
            </a:r>
          </a:p>
        </p:txBody>
      </p:sp>
      <p:sp>
        <p:nvSpPr>
          <p:cNvPr name="TextBox 6" id="6"/>
          <p:cNvSpPr txBox="true"/>
          <p:nvPr/>
        </p:nvSpPr>
        <p:spPr>
          <a:xfrm rot="0">
            <a:off x="13304788" y="5868026"/>
            <a:ext cx="395451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Numerical Values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name="Freeform 3" id="3"/>
          <p:cNvSpPr/>
          <p:nvPr/>
        </p:nvSpPr>
        <p:spPr>
          <a:xfrm flipH="false" flipV="false" rot="0">
            <a:off x="8292946" y="1684924"/>
            <a:ext cx="7974287" cy="7157807"/>
          </a:xfrm>
          <a:custGeom>
            <a:avLst/>
            <a:gdLst/>
            <a:ahLst/>
            <a:cxnLst/>
            <a:rect r="r" b="b" t="t" l="l"/>
            <a:pathLst>
              <a:path h="7157807" w="7974287">
                <a:moveTo>
                  <a:pt x="0" y="0"/>
                </a:moveTo>
                <a:lnTo>
                  <a:pt x="7974287" y="0"/>
                </a:lnTo>
                <a:lnTo>
                  <a:pt x="7974287" y="7157807"/>
                </a:lnTo>
                <a:lnTo>
                  <a:pt x="0" y="7157807"/>
                </a:lnTo>
                <a:lnTo>
                  <a:pt x="0" y="0"/>
                </a:lnTo>
                <a:close/>
              </a:path>
            </a:pathLst>
          </a:custGeom>
          <a:blipFill>
            <a:blip r:embed="rId2"/>
            <a:stretch>
              <a:fillRect l="0" t="0" r="0" b="0"/>
            </a:stretch>
          </a:blipFill>
        </p:spPr>
      </p:sp>
      <p:sp>
        <p:nvSpPr>
          <p:cNvPr name="TextBox 4" id="4"/>
          <p:cNvSpPr txBox="true"/>
          <p:nvPr/>
        </p:nvSpPr>
        <p:spPr>
          <a:xfrm rot="0">
            <a:off x="1783706" y="3910945"/>
            <a:ext cx="5244852" cy="1085215"/>
          </a:xfrm>
          <a:prstGeom prst="rect">
            <a:avLst/>
          </a:prstGeom>
        </p:spPr>
        <p:txBody>
          <a:bodyPr anchor="t" rtlCol="false" tIns="0" lIns="0" bIns="0" rIns="0">
            <a:spAutoFit/>
          </a:bodyPr>
          <a:lstStyle/>
          <a:p>
            <a:pPr algn="ctr">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Categorial Values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7777" y="2613147"/>
            <a:ext cx="11156825" cy="2843283"/>
          </a:xfrm>
          <a:prstGeom prst="rect">
            <a:avLst/>
          </a:prstGeom>
        </p:spPr>
        <p:txBody>
          <a:bodyPr anchor="t" rtlCol="false" tIns="0" lIns="0" bIns="0" rIns="0">
            <a:spAutoFit/>
          </a:bodyPr>
          <a:lstStyle/>
          <a:p>
            <a:pPr algn="l" marL="0" indent="0" lvl="0">
              <a:lnSpc>
                <a:spcPts val="4570"/>
              </a:lnSpc>
            </a:pPr>
            <a:r>
              <a:rPr lang="en-US" sz="2688">
                <a:solidFill>
                  <a:srgbClr val="0F4662"/>
                </a:solidFill>
                <a:latin typeface="Quicksand"/>
                <a:ea typeface="Quicksand"/>
                <a:cs typeface="Quicksand"/>
                <a:sym typeface="Quicksand"/>
              </a:rPr>
              <a:t>The motivation behind this diamond clarity prediction project stems from the significant role that diamond clarity plays in determining a diamond's value and appeal. By accurately predicting diamond clarity, stakeholders in the diamond industry, such as jewelers, buyers, and graders, can:</a:t>
            </a:r>
          </a:p>
        </p:txBody>
      </p:sp>
      <p:sp>
        <p:nvSpPr>
          <p:cNvPr name="AutoShape 3" id="3"/>
          <p:cNvSpPr/>
          <p:nvPr/>
        </p:nvSpPr>
        <p:spPr>
          <a:xfrm>
            <a:off x="6133044" y="1473125"/>
            <a:ext cx="6492240" cy="0"/>
          </a:xfrm>
          <a:prstGeom prst="line">
            <a:avLst/>
          </a:prstGeom>
          <a:ln cap="flat" w="76200">
            <a:solidFill>
              <a:srgbClr val="0F4662"/>
            </a:solidFill>
            <a:prstDash val="solid"/>
            <a:headEnd type="none" len="sm" w="sm"/>
            <a:tailEnd type="none" len="sm" w="sm"/>
          </a:ln>
        </p:spPr>
      </p:sp>
      <p:sp>
        <p:nvSpPr>
          <p:cNvPr name="AutoShape 4" id="4"/>
          <p:cNvSpPr/>
          <p:nvPr/>
        </p:nvSpPr>
        <p:spPr>
          <a:xfrm>
            <a:off x="6133044" y="9220200"/>
            <a:ext cx="6492240" cy="0"/>
          </a:xfrm>
          <a:prstGeom prst="line">
            <a:avLst/>
          </a:prstGeom>
          <a:ln cap="flat" w="76200">
            <a:solidFill>
              <a:srgbClr val="0F4662"/>
            </a:solidFill>
            <a:prstDash val="solid"/>
            <a:headEnd type="none" len="sm" w="sm"/>
            <a:tailEnd type="none" len="sm" w="sm"/>
          </a:ln>
        </p:spPr>
      </p:sp>
      <p:sp>
        <p:nvSpPr>
          <p:cNvPr name="TextBox 5" id="5"/>
          <p:cNvSpPr txBox="true"/>
          <p:nvPr/>
        </p:nvSpPr>
        <p:spPr>
          <a:xfrm rot="0">
            <a:off x="1331002" y="1320725"/>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Motivation</a:t>
            </a:r>
          </a:p>
        </p:txBody>
      </p:sp>
      <p:sp>
        <p:nvSpPr>
          <p:cNvPr name="TextBox 6" id="6"/>
          <p:cNvSpPr txBox="true"/>
          <p:nvPr/>
        </p:nvSpPr>
        <p:spPr>
          <a:xfrm rot="0">
            <a:off x="3447777" y="5598568"/>
            <a:ext cx="13113830" cy="2820145"/>
          </a:xfrm>
          <a:prstGeom prst="rect">
            <a:avLst/>
          </a:prstGeom>
        </p:spPr>
        <p:txBody>
          <a:bodyPr anchor="t" rtlCol="false" tIns="0" lIns="0" bIns="0" rIns="0">
            <a:spAutoFit/>
          </a:bodyPr>
          <a:lstStyle/>
          <a:p>
            <a:pPr algn="l" marL="580396" indent="-290198" lvl="1">
              <a:lnSpc>
                <a:spcPts val="4570"/>
              </a:lnSpc>
              <a:buFont typeface="Arial"/>
              <a:buChar char="•"/>
            </a:pPr>
            <a:r>
              <a:rPr lang="en-US" sz="2688">
                <a:solidFill>
                  <a:srgbClr val="0F4662"/>
                </a:solidFill>
                <a:latin typeface="Quicksand"/>
                <a:ea typeface="Quicksand"/>
                <a:cs typeface="Quicksand"/>
                <a:sym typeface="Quicksand"/>
              </a:rPr>
              <a:t>Improve accuracy and efficiency in diamond grading.</a:t>
            </a:r>
          </a:p>
          <a:p>
            <a:pPr algn="l" marL="580396" indent="-290198" lvl="1">
              <a:lnSpc>
                <a:spcPts val="4570"/>
              </a:lnSpc>
              <a:buFont typeface="Arial"/>
              <a:buChar char="•"/>
            </a:pPr>
            <a:r>
              <a:rPr lang="en-US" sz="2688">
                <a:solidFill>
                  <a:srgbClr val="0F4662"/>
                </a:solidFill>
                <a:latin typeface="Quicksand"/>
                <a:ea typeface="Quicksand"/>
                <a:cs typeface="Quicksand"/>
                <a:sym typeface="Quicksand"/>
              </a:rPr>
              <a:t>Boost customer trust with consistent, transparent quality assessments.</a:t>
            </a:r>
          </a:p>
          <a:p>
            <a:pPr algn="l" marL="580396" indent="-290198" lvl="1">
              <a:lnSpc>
                <a:spcPts val="4570"/>
              </a:lnSpc>
              <a:buFont typeface="Arial"/>
              <a:buChar char="•"/>
            </a:pPr>
            <a:r>
              <a:rPr lang="en-US" sz="2688">
                <a:solidFill>
                  <a:srgbClr val="0F4662"/>
                </a:solidFill>
                <a:latin typeface="Quicksand"/>
                <a:ea typeface="Quicksand"/>
                <a:cs typeface="Quicksand"/>
                <a:sym typeface="Quicksand"/>
              </a:rPr>
              <a:t>Align pricing with predicted clarity for better valuation.</a:t>
            </a:r>
          </a:p>
          <a:p>
            <a:pPr algn="l" marL="580396" indent="-290198" lvl="1">
              <a:lnSpc>
                <a:spcPts val="4570"/>
              </a:lnSpc>
              <a:buFont typeface="Arial"/>
              <a:buChar char="•"/>
            </a:pPr>
            <a:r>
              <a:rPr lang="en-US" sz="2688">
                <a:solidFill>
                  <a:srgbClr val="0F4662"/>
                </a:solidFill>
                <a:latin typeface="Quicksand"/>
                <a:ea typeface="Quicksand"/>
                <a:cs typeface="Quicksand"/>
                <a:sym typeface="Quicksand"/>
              </a:rPr>
              <a:t>Minimize errors and subjectivity using automated models.</a:t>
            </a:r>
          </a:p>
          <a:p>
            <a:pPr algn="l" marL="0" indent="0" lvl="0">
              <a:lnSpc>
                <a:spcPts val="457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999615"/>
            <a:ext cx="7513840" cy="7380488"/>
          </a:xfrm>
          <a:custGeom>
            <a:avLst/>
            <a:gdLst/>
            <a:ahLst/>
            <a:cxnLst/>
            <a:rect r="r" b="b" t="t" l="l"/>
            <a:pathLst>
              <a:path h="7380488" w="7513840">
                <a:moveTo>
                  <a:pt x="0" y="0"/>
                </a:moveTo>
                <a:lnTo>
                  <a:pt x="7513840" y="0"/>
                </a:lnTo>
                <a:lnTo>
                  <a:pt x="7513840" y="7380488"/>
                </a:lnTo>
                <a:lnTo>
                  <a:pt x="0" y="7380488"/>
                </a:lnTo>
                <a:lnTo>
                  <a:pt x="0" y="0"/>
                </a:lnTo>
                <a:close/>
              </a:path>
            </a:pathLst>
          </a:custGeom>
          <a:blipFill>
            <a:blip r:embed="rId2"/>
            <a:stretch>
              <a:fillRect l="-8244" t="0" r="-686" b="0"/>
            </a:stretch>
          </a:blipFill>
        </p:spPr>
      </p:sp>
      <p:sp>
        <p:nvSpPr>
          <p:cNvPr name="Freeform 3" id="3"/>
          <p:cNvSpPr/>
          <p:nvPr/>
        </p:nvSpPr>
        <p:spPr>
          <a:xfrm flipH="false" flipV="false" rot="0">
            <a:off x="1028700" y="4310213"/>
            <a:ext cx="7374085" cy="2154568"/>
          </a:xfrm>
          <a:custGeom>
            <a:avLst/>
            <a:gdLst/>
            <a:ahLst/>
            <a:cxnLst/>
            <a:rect r="r" b="b" t="t" l="l"/>
            <a:pathLst>
              <a:path h="2154568" w="7374085">
                <a:moveTo>
                  <a:pt x="0" y="0"/>
                </a:moveTo>
                <a:lnTo>
                  <a:pt x="7374085" y="0"/>
                </a:lnTo>
                <a:lnTo>
                  <a:pt x="7374085" y="2154568"/>
                </a:lnTo>
                <a:lnTo>
                  <a:pt x="0" y="2154568"/>
                </a:lnTo>
                <a:lnTo>
                  <a:pt x="0" y="0"/>
                </a:lnTo>
                <a:close/>
              </a:path>
            </a:pathLst>
          </a:custGeom>
          <a:blipFill>
            <a:blip r:embed="rId3"/>
            <a:stretch>
              <a:fillRect l="0" t="0" r="0" b="0"/>
            </a:stretch>
          </a:blipFill>
        </p:spPr>
      </p:sp>
      <p:sp>
        <p:nvSpPr>
          <p:cNvPr name="TextBox 4" id="4"/>
          <p:cNvSpPr txBox="true"/>
          <p:nvPr/>
        </p:nvSpPr>
        <p:spPr>
          <a:xfrm rot="0">
            <a:off x="1028700" y="914400"/>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Outlier Detection in Dataset 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4909548" y="898676"/>
            <a:ext cx="8468904" cy="8185558"/>
          </a:xfrm>
          <a:custGeom>
            <a:avLst/>
            <a:gdLst/>
            <a:ahLst/>
            <a:cxnLst/>
            <a:rect r="r" b="b" t="t" l="l"/>
            <a:pathLst>
              <a:path h="8185558" w="8468904">
                <a:moveTo>
                  <a:pt x="0" y="0"/>
                </a:moveTo>
                <a:lnTo>
                  <a:pt x="8468904" y="0"/>
                </a:lnTo>
                <a:lnTo>
                  <a:pt x="8468904" y="8185558"/>
                </a:lnTo>
                <a:lnTo>
                  <a:pt x="0" y="8185558"/>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81930" y="3026005"/>
            <a:ext cx="3797075" cy="5869645"/>
          </a:xfrm>
          <a:custGeom>
            <a:avLst/>
            <a:gdLst/>
            <a:ahLst/>
            <a:cxnLst/>
            <a:rect r="r" b="b" t="t" l="l"/>
            <a:pathLst>
              <a:path h="5869645" w="3797075">
                <a:moveTo>
                  <a:pt x="0" y="0"/>
                </a:moveTo>
                <a:lnTo>
                  <a:pt x="3797075" y="0"/>
                </a:lnTo>
                <a:lnTo>
                  <a:pt x="3797075" y="5869645"/>
                </a:lnTo>
                <a:lnTo>
                  <a:pt x="0" y="5869645"/>
                </a:lnTo>
                <a:lnTo>
                  <a:pt x="0" y="0"/>
                </a:lnTo>
                <a:close/>
              </a:path>
            </a:pathLst>
          </a:custGeom>
          <a:blipFill>
            <a:blip r:embed="rId2"/>
            <a:stretch>
              <a:fillRect l="0" t="0" r="0" b="0"/>
            </a:stretch>
          </a:blipFill>
        </p:spPr>
      </p:sp>
      <p:sp>
        <p:nvSpPr>
          <p:cNvPr name="Freeform 3" id="3"/>
          <p:cNvSpPr/>
          <p:nvPr/>
        </p:nvSpPr>
        <p:spPr>
          <a:xfrm flipH="false" flipV="false" rot="0">
            <a:off x="9583125" y="3026005"/>
            <a:ext cx="3792958" cy="5869645"/>
          </a:xfrm>
          <a:custGeom>
            <a:avLst/>
            <a:gdLst/>
            <a:ahLst/>
            <a:cxnLst/>
            <a:rect r="r" b="b" t="t" l="l"/>
            <a:pathLst>
              <a:path h="5869645" w="3792958">
                <a:moveTo>
                  <a:pt x="0" y="0"/>
                </a:moveTo>
                <a:lnTo>
                  <a:pt x="3792958" y="0"/>
                </a:lnTo>
                <a:lnTo>
                  <a:pt x="3792958" y="5869645"/>
                </a:lnTo>
                <a:lnTo>
                  <a:pt x="0" y="5869645"/>
                </a:lnTo>
                <a:lnTo>
                  <a:pt x="0" y="0"/>
                </a:lnTo>
                <a:close/>
              </a:path>
            </a:pathLst>
          </a:custGeom>
          <a:blipFill>
            <a:blip r:embed="rId3"/>
            <a:stretch>
              <a:fillRect l="0" t="0" r="0" b="0"/>
            </a:stretch>
          </a:blipFill>
        </p:spPr>
      </p:sp>
      <p:sp>
        <p:nvSpPr>
          <p:cNvPr name="TextBox 4" id="4"/>
          <p:cNvSpPr txBox="true"/>
          <p:nvPr/>
        </p:nvSpPr>
        <p:spPr>
          <a:xfrm rot="0">
            <a:off x="1238945" y="599709"/>
            <a:ext cx="10326591" cy="2218690"/>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SMOTE of Dataset 2:</a:t>
            </a:r>
          </a:p>
          <a:p>
            <a:pPr algn="l" marL="0" indent="0" lvl="0">
              <a:lnSpc>
                <a:spcPts val="8959"/>
              </a:lnSpc>
              <a:spcBef>
                <a:spcPct val="0"/>
              </a:spcBef>
            </a:pPr>
          </a:p>
        </p:txBody>
      </p:sp>
      <p:sp>
        <p:nvSpPr>
          <p:cNvPr name="TextBox 5" id="5"/>
          <p:cNvSpPr txBox="true"/>
          <p:nvPr/>
        </p:nvSpPr>
        <p:spPr>
          <a:xfrm rot="0">
            <a:off x="1481930" y="1857254"/>
            <a:ext cx="290304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Smote</a:t>
            </a:r>
          </a:p>
        </p:txBody>
      </p:sp>
      <p:sp>
        <p:nvSpPr>
          <p:cNvPr name="TextBox 6" id="6"/>
          <p:cNvSpPr txBox="true"/>
          <p:nvPr/>
        </p:nvSpPr>
        <p:spPr>
          <a:xfrm rot="0">
            <a:off x="9583125" y="1857254"/>
            <a:ext cx="2646908"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Smote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FFFFFF"/>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5" id="5"/>
          <p:cNvSpPr txBox="true"/>
          <p:nvPr/>
        </p:nvSpPr>
        <p:spPr>
          <a:xfrm rot="0">
            <a:off x="1028700" y="4374831"/>
            <a:ext cx="9480749" cy="1384939"/>
          </a:xfrm>
          <a:prstGeom prst="rect">
            <a:avLst/>
          </a:prstGeom>
        </p:spPr>
        <p:txBody>
          <a:bodyPr anchor="t" rtlCol="false" tIns="0" lIns="0" bIns="0" rIns="0">
            <a:spAutoFit/>
          </a:bodyPr>
          <a:lstStyle/>
          <a:p>
            <a:pPr algn="l" marL="0" indent="0" lvl="0">
              <a:lnSpc>
                <a:spcPts val="11339"/>
              </a:lnSpc>
              <a:spcBef>
                <a:spcPct val="0"/>
              </a:spcBef>
            </a:pPr>
            <a:r>
              <a:rPr lang="en-US" b="true" sz="8099" i="true" u="sng">
                <a:solidFill>
                  <a:srgbClr val="0F4662"/>
                </a:solidFill>
                <a:latin typeface="Cormorant Garamond Bold Italics"/>
                <a:ea typeface="Cormorant Garamond Bold Italics"/>
                <a:cs typeface="Cormorant Garamond Bold Italics"/>
                <a:sym typeface="Cormorant Garamond Bold Italics"/>
              </a:rPr>
              <a:t>Random Forest</a:t>
            </a:r>
          </a:p>
        </p:txBody>
      </p:sp>
      <p:grpSp>
        <p:nvGrpSpPr>
          <p:cNvPr name="Group 6" id="6"/>
          <p:cNvGrpSpPr/>
          <p:nvPr/>
        </p:nvGrpSpPr>
        <p:grpSpPr>
          <a:xfrm rot="0">
            <a:off x="9020409" y="2848653"/>
            <a:ext cx="8696943" cy="5809155"/>
            <a:chOff x="0" y="0"/>
            <a:chExt cx="7607569" cy="5081504"/>
          </a:xfrm>
        </p:grpSpPr>
        <p:sp>
          <p:nvSpPr>
            <p:cNvPr name="Freeform 7" id="7"/>
            <p:cNvSpPr/>
            <p:nvPr/>
          </p:nvSpPr>
          <p:spPr>
            <a:xfrm flipH="false" flipV="false" rot="0">
              <a:off x="0" y="0"/>
              <a:ext cx="7607554" cy="5081524"/>
            </a:xfrm>
            <a:custGeom>
              <a:avLst/>
              <a:gdLst/>
              <a:ahLst/>
              <a:cxnLst/>
              <a:rect r="r" b="b" t="t" l="l"/>
              <a:pathLst>
                <a:path h="5081524" w="7607554">
                  <a:moveTo>
                    <a:pt x="0" y="0"/>
                  </a:moveTo>
                  <a:lnTo>
                    <a:pt x="7607554" y="0"/>
                  </a:lnTo>
                  <a:lnTo>
                    <a:pt x="7607554" y="5081524"/>
                  </a:lnTo>
                  <a:lnTo>
                    <a:pt x="0" y="5081524"/>
                  </a:lnTo>
                  <a:lnTo>
                    <a:pt x="0" y="0"/>
                  </a:lnTo>
                  <a:close/>
                </a:path>
              </a:pathLst>
            </a:custGeom>
            <a:blipFill>
              <a:blip r:embed="rId2"/>
              <a:stretch>
                <a:fillRect l="0" t="-46" r="0" b="-45"/>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385630" y="750817"/>
            <a:ext cx="10343445" cy="8507483"/>
          </a:xfrm>
          <a:custGeom>
            <a:avLst/>
            <a:gdLst/>
            <a:ahLst/>
            <a:cxnLst/>
            <a:rect r="r" b="b" t="t" l="l"/>
            <a:pathLst>
              <a:path h="8507483" w="10343445">
                <a:moveTo>
                  <a:pt x="0" y="0"/>
                </a:moveTo>
                <a:lnTo>
                  <a:pt x="10343445" y="0"/>
                </a:lnTo>
                <a:lnTo>
                  <a:pt x="10343445" y="8507483"/>
                </a:lnTo>
                <a:lnTo>
                  <a:pt x="0" y="8507483"/>
                </a:lnTo>
                <a:lnTo>
                  <a:pt x="0" y="0"/>
                </a:lnTo>
                <a:close/>
              </a:path>
            </a:pathLst>
          </a:custGeom>
          <a:blipFill>
            <a:blip r:embed="rId2"/>
            <a:stretch>
              <a:fillRect l="0" t="0" r="0" b="0"/>
            </a:stretch>
          </a:blipFill>
        </p:spPr>
      </p:sp>
      <p:sp>
        <p:nvSpPr>
          <p:cNvPr name="TextBox 3" id="3"/>
          <p:cNvSpPr txBox="true"/>
          <p:nvPr/>
        </p:nvSpPr>
        <p:spPr>
          <a:xfrm rot="0">
            <a:off x="158068" y="3465789"/>
            <a:ext cx="7541856"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Model Training using Random Forest</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2:</a:t>
            </a:r>
          </a:p>
        </p:txBody>
      </p:sp>
      <p:sp>
        <p:nvSpPr>
          <p:cNvPr name="TextBox 4" id="4"/>
          <p:cNvSpPr txBox="true"/>
          <p:nvPr/>
        </p:nvSpPr>
        <p:spPr>
          <a:xfrm rot="0">
            <a:off x="951163" y="9366872"/>
            <a:ext cx="13497520" cy="412750"/>
          </a:xfrm>
          <a:prstGeom prst="rect">
            <a:avLst/>
          </a:prstGeom>
        </p:spPr>
        <p:txBody>
          <a:bodyPr anchor="t" rtlCol="false" tIns="0" lIns="0" bIns="0" rIns="0">
            <a:spAutoFit/>
          </a:bodyPr>
          <a:lstStyle/>
          <a:p>
            <a:pPr algn="ctr">
              <a:lnSpc>
                <a:spcPts val="3499"/>
              </a:lnSpc>
              <a:spcBef>
                <a:spcPct val="0"/>
              </a:spcBef>
            </a:pPr>
            <a:r>
              <a:rPr lang="en-US" b="true" sz="2499" i="true">
                <a:solidFill>
                  <a:srgbClr val="0F4662"/>
                </a:solidFill>
                <a:latin typeface="Cormorant Garamond Bold Italics"/>
                <a:ea typeface="Cormorant Garamond Bold Italics"/>
                <a:cs typeface="Cormorant Garamond Bold Italics"/>
                <a:sym typeface="Cormorant Garamond Bold Italics"/>
              </a:rPr>
              <a:t>Best Parameters: {'n_estimators': 100, 'min_samples_split': 2, 'min_samples_leaf': 2, 'max_depth': None, 'bootstrap': False}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088825" y="2588560"/>
            <a:ext cx="10585987" cy="6880892"/>
          </a:xfrm>
          <a:custGeom>
            <a:avLst/>
            <a:gdLst/>
            <a:ahLst/>
            <a:cxnLst/>
            <a:rect r="r" b="b" t="t" l="l"/>
            <a:pathLst>
              <a:path h="6880892" w="10585987">
                <a:moveTo>
                  <a:pt x="0" y="0"/>
                </a:moveTo>
                <a:lnTo>
                  <a:pt x="10585987" y="0"/>
                </a:lnTo>
                <a:lnTo>
                  <a:pt x="10585987" y="6880892"/>
                </a:lnTo>
                <a:lnTo>
                  <a:pt x="0" y="6880892"/>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2:</a:t>
            </a:r>
          </a:p>
        </p:txBody>
      </p:sp>
      <p:sp>
        <p:nvSpPr>
          <p:cNvPr name="TextBox 4" id="4"/>
          <p:cNvSpPr txBox="true"/>
          <p:nvPr/>
        </p:nvSpPr>
        <p:spPr>
          <a:xfrm rot="0">
            <a:off x="1596595"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6315201" y="2234914"/>
            <a:ext cx="11111589" cy="7236422"/>
          </a:xfrm>
          <a:custGeom>
            <a:avLst/>
            <a:gdLst/>
            <a:ahLst/>
            <a:cxnLst/>
            <a:rect r="r" b="b" t="t" l="l"/>
            <a:pathLst>
              <a:path h="7236422" w="11111589">
                <a:moveTo>
                  <a:pt x="0" y="0"/>
                </a:moveTo>
                <a:lnTo>
                  <a:pt x="11111589" y="0"/>
                </a:lnTo>
                <a:lnTo>
                  <a:pt x="11111589" y="7236423"/>
                </a:lnTo>
                <a:lnTo>
                  <a:pt x="0" y="7236423"/>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2:</a:t>
            </a:r>
          </a:p>
        </p:txBody>
      </p:sp>
      <p:sp>
        <p:nvSpPr>
          <p:cNvPr name="TextBox 4" id="4"/>
          <p:cNvSpPr txBox="true"/>
          <p:nvPr/>
        </p:nvSpPr>
        <p:spPr>
          <a:xfrm rot="0">
            <a:off x="1726400" y="3955044"/>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088825" y="2308888"/>
            <a:ext cx="10549392" cy="6949412"/>
          </a:xfrm>
          <a:custGeom>
            <a:avLst/>
            <a:gdLst/>
            <a:ahLst/>
            <a:cxnLst/>
            <a:rect r="r" b="b" t="t" l="l"/>
            <a:pathLst>
              <a:path h="6949412" w="10549392">
                <a:moveTo>
                  <a:pt x="0" y="0"/>
                </a:moveTo>
                <a:lnTo>
                  <a:pt x="10549392" y="0"/>
                </a:lnTo>
                <a:lnTo>
                  <a:pt x="10549392" y="6949412"/>
                </a:lnTo>
                <a:lnTo>
                  <a:pt x="0" y="6949412"/>
                </a:lnTo>
                <a:lnTo>
                  <a:pt x="0" y="0"/>
                </a:lnTo>
                <a:close/>
              </a:path>
            </a:pathLst>
          </a:custGeom>
          <a:blipFill>
            <a:blip r:embed="rId2"/>
            <a:stretch>
              <a:fillRect l="0" t="0" r="0" b="0"/>
            </a:stretch>
          </a:blipFill>
        </p:spPr>
      </p:sp>
      <p:sp>
        <p:nvSpPr>
          <p:cNvPr name="TextBox 3" id="3"/>
          <p:cNvSpPr txBox="true"/>
          <p:nvPr/>
        </p:nvSpPr>
        <p:spPr>
          <a:xfrm rot="0">
            <a:off x="7088825" y="870700"/>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2:</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87063" y="3276266"/>
            <a:ext cx="5473139" cy="3734468"/>
          </a:xfrm>
          <a:custGeom>
            <a:avLst/>
            <a:gdLst/>
            <a:ahLst/>
            <a:cxnLst/>
            <a:rect r="r" b="b" t="t" l="l"/>
            <a:pathLst>
              <a:path h="3734468" w="5473139">
                <a:moveTo>
                  <a:pt x="0" y="0"/>
                </a:moveTo>
                <a:lnTo>
                  <a:pt x="5473139" y="0"/>
                </a:lnTo>
                <a:lnTo>
                  <a:pt x="5473139" y="3734468"/>
                </a:lnTo>
                <a:lnTo>
                  <a:pt x="0" y="3734468"/>
                </a:lnTo>
                <a:lnTo>
                  <a:pt x="0" y="0"/>
                </a:lnTo>
                <a:close/>
              </a:path>
            </a:pathLst>
          </a:custGeom>
          <a:blipFill>
            <a:blip r:embed="rId2"/>
            <a:stretch>
              <a:fillRect l="0" t="0" r="-20930" b="0"/>
            </a:stretch>
          </a:blipFill>
        </p:spPr>
      </p:sp>
      <p:sp>
        <p:nvSpPr>
          <p:cNvPr name="Freeform 3" id="3"/>
          <p:cNvSpPr/>
          <p:nvPr/>
        </p:nvSpPr>
        <p:spPr>
          <a:xfrm flipH="false" flipV="false" rot="0">
            <a:off x="10702769" y="1365773"/>
            <a:ext cx="3902423" cy="3363431"/>
          </a:xfrm>
          <a:custGeom>
            <a:avLst/>
            <a:gdLst/>
            <a:ahLst/>
            <a:cxnLst/>
            <a:rect r="r" b="b" t="t" l="l"/>
            <a:pathLst>
              <a:path h="3363431" w="3902423">
                <a:moveTo>
                  <a:pt x="0" y="0"/>
                </a:moveTo>
                <a:lnTo>
                  <a:pt x="3902423" y="0"/>
                </a:lnTo>
                <a:lnTo>
                  <a:pt x="3902423" y="3363432"/>
                </a:lnTo>
                <a:lnTo>
                  <a:pt x="0" y="3363432"/>
                </a:lnTo>
                <a:lnTo>
                  <a:pt x="0" y="0"/>
                </a:lnTo>
                <a:close/>
              </a:path>
            </a:pathLst>
          </a:custGeom>
          <a:blipFill>
            <a:blip r:embed="rId3"/>
            <a:stretch>
              <a:fillRect l="0" t="0" r="-25967" b="0"/>
            </a:stretch>
          </a:blipFill>
        </p:spPr>
      </p:sp>
      <p:sp>
        <p:nvSpPr>
          <p:cNvPr name="Freeform 4" id="4"/>
          <p:cNvSpPr/>
          <p:nvPr/>
        </p:nvSpPr>
        <p:spPr>
          <a:xfrm flipH="false" flipV="false" rot="0">
            <a:off x="10132697" y="5671670"/>
            <a:ext cx="5331752" cy="3414170"/>
          </a:xfrm>
          <a:custGeom>
            <a:avLst/>
            <a:gdLst/>
            <a:ahLst/>
            <a:cxnLst/>
            <a:rect r="r" b="b" t="t" l="l"/>
            <a:pathLst>
              <a:path h="3414170" w="5331752">
                <a:moveTo>
                  <a:pt x="0" y="0"/>
                </a:moveTo>
                <a:lnTo>
                  <a:pt x="5331752" y="0"/>
                </a:lnTo>
                <a:lnTo>
                  <a:pt x="5331752" y="3414169"/>
                </a:lnTo>
                <a:lnTo>
                  <a:pt x="0" y="3414169"/>
                </a:lnTo>
                <a:lnTo>
                  <a:pt x="0" y="0"/>
                </a:lnTo>
                <a:close/>
              </a:path>
            </a:pathLst>
          </a:custGeom>
          <a:blipFill>
            <a:blip r:embed="rId4"/>
            <a:stretch>
              <a:fillRect l="0" t="0" r="-31676" b="0"/>
            </a:stretch>
          </a:blipFill>
        </p:spPr>
      </p:sp>
      <p:sp>
        <p:nvSpPr>
          <p:cNvPr name="Freeform 5" id="5"/>
          <p:cNvSpPr/>
          <p:nvPr/>
        </p:nvSpPr>
        <p:spPr>
          <a:xfrm flipH="false" flipV="false" rot="0">
            <a:off x="10132697" y="9102400"/>
            <a:ext cx="7296397" cy="301359"/>
          </a:xfrm>
          <a:custGeom>
            <a:avLst/>
            <a:gdLst/>
            <a:ahLst/>
            <a:cxnLst/>
            <a:rect r="r" b="b" t="t" l="l"/>
            <a:pathLst>
              <a:path h="301359" w="7296397">
                <a:moveTo>
                  <a:pt x="0" y="0"/>
                </a:moveTo>
                <a:lnTo>
                  <a:pt x="7296397" y="0"/>
                </a:lnTo>
                <a:lnTo>
                  <a:pt x="7296397" y="301359"/>
                </a:lnTo>
                <a:lnTo>
                  <a:pt x="0" y="301359"/>
                </a:lnTo>
                <a:lnTo>
                  <a:pt x="0" y="0"/>
                </a:lnTo>
                <a:close/>
              </a:path>
            </a:pathLst>
          </a:custGeom>
          <a:blipFill>
            <a:blip r:embed="rId5"/>
            <a:stretch>
              <a:fillRect l="0" t="0" r="-1942" b="0"/>
            </a:stretch>
          </a:blipFill>
        </p:spPr>
      </p:sp>
      <p:sp>
        <p:nvSpPr>
          <p:cNvPr name="Freeform 6" id="6"/>
          <p:cNvSpPr/>
          <p:nvPr/>
        </p:nvSpPr>
        <p:spPr>
          <a:xfrm flipH="false" flipV="false" rot="0">
            <a:off x="10566197" y="4729205"/>
            <a:ext cx="6862898" cy="248682"/>
          </a:xfrm>
          <a:custGeom>
            <a:avLst/>
            <a:gdLst/>
            <a:ahLst/>
            <a:cxnLst/>
            <a:rect r="r" b="b" t="t" l="l"/>
            <a:pathLst>
              <a:path h="248682" w="6862898">
                <a:moveTo>
                  <a:pt x="0" y="0"/>
                </a:moveTo>
                <a:lnTo>
                  <a:pt x="6862897" y="0"/>
                </a:lnTo>
                <a:lnTo>
                  <a:pt x="6862897" y="248682"/>
                </a:lnTo>
                <a:lnTo>
                  <a:pt x="0" y="248682"/>
                </a:lnTo>
                <a:lnTo>
                  <a:pt x="0" y="0"/>
                </a:lnTo>
                <a:close/>
              </a:path>
            </a:pathLst>
          </a:custGeom>
          <a:blipFill>
            <a:blip r:embed="rId5"/>
            <a:stretch>
              <a:fillRect l="0" t="-11811" r="0" b="0"/>
            </a:stretch>
          </a:blipFill>
        </p:spPr>
      </p:sp>
      <p:sp>
        <p:nvSpPr>
          <p:cNvPr name="TextBox 7" id="7"/>
          <p:cNvSpPr txBox="true"/>
          <p:nvPr/>
        </p:nvSpPr>
        <p:spPr>
          <a:xfrm rot="0">
            <a:off x="1028700" y="895350"/>
            <a:ext cx="7444503"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Dataset-2 Results :</a:t>
            </a:r>
          </a:p>
        </p:txBody>
      </p:sp>
      <p:sp>
        <p:nvSpPr>
          <p:cNvPr name="TextBox 8" id="8"/>
          <p:cNvSpPr txBox="true"/>
          <p:nvPr/>
        </p:nvSpPr>
        <p:spPr>
          <a:xfrm rot="0">
            <a:off x="10702769" y="795026"/>
            <a:ext cx="2708523"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Light GBM</a:t>
            </a:r>
          </a:p>
        </p:txBody>
      </p:sp>
      <p:sp>
        <p:nvSpPr>
          <p:cNvPr name="TextBox 9" id="9"/>
          <p:cNvSpPr txBox="true"/>
          <p:nvPr/>
        </p:nvSpPr>
        <p:spPr>
          <a:xfrm rot="0">
            <a:off x="787063" y="2527545"/>
            <a:ext cx="3963888"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Random Forest</a:t>
            </a:r>
          </a:p>
        </p:txBody>
      </p:sp>
      <p:sp>
        <p:nvSpPr>
          <p:cNvPr name="TextBox 10" id="10"/>
          <p:cNvSpPr txBox="true"/>
          <p:nvPr/>
        </p:nvSpPr>
        <p:spPr>
          <a:xfrm rot="0">
            <a:off x="10407134" y="5067300"/>
            <a:ext cx="2397026"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 XGBoost</a:t>
            </a:r>
          </a:p>
        </p:txBody>
      </p:sp>
      <p:sp>
        <p:nvSpPr>
          <p:cNvPr name="Freeform 11" id="11"/>
          <p:cNvSpPr/>
          <p:nvPr/>
        </p:nvSpPr>
        <p:spPr>
          <a:xfrm flipH="false" flipV="false" rot="0">
            <a:off x="787063" y="7042827"/>
            <a:ext cx="7914169" cy="158283"/>
          </a:xfrm>
          <a:custGeom>
            <a:avLst/>
            <a:gdLst/>
            <a:ahLst/>
            <a:cxnLst/>
            <a:rect r="r" b="b" t="t" l="l"/>
            <a:pathLst>
              <a:path h="158283" w="7914169">
                <a:moveTo>
                  <a:pt x="0" y="0"/>
                </a:moveTo>
                <a:lnTo>
                  <a:pt x="7914169" y="0"/>
                </a:lnTo>
                <a:lnTo>
                  <a:pt x="7914169" y="158283"/>
                </a:lnTo>
                <a:lnTo>
                  <a:pt x="0" y="158283"/>
                </a:lnTo>
                <a:lnTo>
                  <a:pt x="0" y="0"/>
                </a:lnTo>
                <a:close/>
              </a:path>
            </a:pathLst>
          </a:custGeom>
          <a:blipFill>
            <a:blip r:embed="rId6"/>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587738" y="1028700"/>
            <a:ext cx="12375338" cy="8229600"/>
          </a:xfrm>
          <a:custGeom>
            <a:avLst/>
            <a:gdLst/>
            <a:ahLst/>
            <a:cxnLst/>
            <a:rect r="r" b="b" t="t" l="l"/>
            <a:pathLst>
              <a:path h="8229600" w="12375338">
                <a:moveTo>
                  <a:pt x="0" y="0"/>
                </a:moveTo>
                <a:lnTo>
                  <a:pt x="12375339" y="0"/>
                </a:lnTo>
                <a:lnTo>
                  <a:pt x="1237533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462826"/>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2:</a:t>
            </a:r>
          </a:p>
        </p:txBody>
      </p:sp>
      <p:sp>
        <p:nvSpPr>
          <p:cNvPr name="TextBox 4" id="4"/>
          <p:cNvSpPr txBox="true"/>
          <p:nvPr/>
        </p:nvSpPr>
        <p:spPr>
          <a:xfrm rot="0">
            <a:off x="1028700" y="3792789"/>
            <a:ext cx="5984201"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PR &amp; ROC</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Curve Comparision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570624"/>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name="TextBox 7" id="7"/>
          <p:cNvSpPr txBox="true"/>
          <p:nvPr/>
        </p:nvSpPr>
        <p:spPr>
          <a:xfrm rot="0">
            <a:off x="1028700" y="3078574"/>
            <a:ext cx="11804269" cy="3993301"/>
          </a:xfrm>
          <a:prstGeom prst="rect">
            <a:avLst/>
          </a:prstGeom>
        </p:spPr>
        <p:txBody>
          <a:bodyPr anchor="t" rtlCol="false" tIns="0" lIns="0" bIns="0" rIns="0">
            <a:spAutoFit/>
          </a:bodyPr>
          <a:lstStyle/>
          <a:p>
            <a:pPr algn="l" marL="0" indent="0" lvl="0">
              <a:lnSpc>
                <a:spcPts val="5341"/>
              </a:lnSpc>
            </a:pPr>
            <a:r>
              <a:rPr lang="en-US" sz="3142">
                <a:solidFill>
                  <a:srgbClr val="0F4662"/>
                </a:solidFill>
                <a:latin typeface="Quicksand"/>
                <a:ea typeface="Quicksand"/>
                <a:cs typeface="Quicksand"/>
                <a:sym typeface="Quicksand"/>
              </a:rPr>
              <a:t>Given a dataset of diamonds with various attributes (carat weight, price, cut, color, depth, etc.), design a machine learning model that accurately predicts the clarity grade of each diamond. The model's performance will be evaluated using accuracy and other relevant metrics to ensure reliable assessments of diamond quality.</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4062889" y="3167162"/>
            <a:ext cx="9480749" cy="4997463"/>
          </a:xfrm>
          <a:prstGeom prst="rect">
            <a:avLst/>
          </a:prstGeom>
        </p:spPr>
        <p:txBody>
          <a:bodyPr anchor="t" rtlCol="false" tIns="0" lIns="0" bIns="0" rIns="0">
            <a:spAutoFit/>
          </a:bodyPr>
          <a:lstStyle/>
          <a:p>
            <a:pPr algn="ctr">
              <a:lnSpc>
                <a:spcPts val="13299"/>
              </a:lnSpc>
            </a:pPr>
            <a:r>
              <a:rPr lang="en-US" b="true" sz="9499" i="true" u="sng">
                <a:solidFill>
                  <a:srgbClr val="0F4662"/>
                </a:solidFill>
                <a:latin typeface="Cormorant Garamond Bold Italics"/>
                <a:ea typeface="Cormorant Garamond Bold Italics"/>
                <a:cs typeface="Cormorant Garamond Bold Italics"/>
                <a:sym typeface="Cormorant Garamond Bold Italics"/>
              </a:rPr>
              <a:t>Data Preprocessing of  Dataset 3</a:t>
            </a:r>
          </a:p>
          <a:p>
            <a:pPr algn="ctr" marL="0" indent="0" lvl="0">
              <a:lnSpc>
                <a:spcPts val="1329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1482638" y="1264958"/>
            <a:ext cx="115375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Dataset 3 view:</a:t>
            </a:r>
          </a:p>
        </p:txBody>
      </p:sp>
      <p:sp>
        <p:nvSpPr>
          <p:cNvPr name="Freeform 3" id="3"/>
          <p:cNvSpPr/>
          <p:nvPr/>
        </p:nvSpPr>
        <p:spPr>
          <a:xfrm flipH="false" flipV="false" rot="0">
            <a:off x="2299025" y="3433366"/>
            <a:ext cx="13689950" cy="4592309"/>
          </a:xfrm>
          <a:custGeom>
            <a:avLst/>
            <a:gdLst/>
            <a:ahLst/>
            <a:cxnLst/>
            <a:rect r="r" b="b" t="t" l="l"/>
            <a:pathLst>
              <a:path h="4592309" w="13689950">
                <a:moveTo>
                  <a:pt x="0" y="0"/>
                </a:moveTo>
                <a:lnTo>
                  <a:pt x="13689950" y="0"/>
                </a:lnTo>
                <a:lnTo>
                  <a:pt x="13689950" y="4592309"/>
                </a:lnTo>
                <a:lnTo>
                  <a:pt x="0" y="4592309"/>
                </a:lnTo>
                <a:lnTo>
                  <a:pt x="0" y="0"/>
                </a:lnTo>
                <a:close/>
              </a:path>
            </a:pathLst>
          </a:custGeom>
          <a:blipFill>
            <a:blip r:embed="rId2"/>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577169" y="2001714"/>
            <a:ext cx="8339383" cy="7612556"/>
          </a:xfrm>
          <a:custGeom>
            <a:avLst/>
            <a:gdLst/>
            <a:ahLst/>
            <a:cxnLst/>
            <a:rect r="r" b="b" t="t" l="l"/>
            <a:pathLst>
              <a:path h="7612556" w="8339383">
                <a:moveTo>
                  <a:pt x="0" y="0"/>
                </a:moveTo>
                <a:lnTo>
                  <a:pt x="8339383" y="0"/>
                </a:lnTo>
                <a:lnTo>
                  <a:pt x="8339383" y="7612556"/>
                </a:lnTo>
                <a:lnTo>
                  <a:pt x="0" y="7612556"/>
                </a:lnTo>
                <a:lnTo>
                  <a:pt x="0" y="0"/>
                </a:lnTo>
                <a:close/>
              </a:path>
            </a:pathLst>
          </a:custGeom>
          <a:blipFill>
            <a:blip r:embed="rId2"/>
            <a:stretch>
              <a:fillRect l="0" t="0" r="0" b="0"/>
            </a:stretch>
          </a:blipFill>
        </p:spPr>
      </p:sp>
      <p:sp>
        <p:nvSpPr>
          <p:cNvPr name="TextBox 3" id="3"/>
          <p:cNvSpPr txBox="true"/>
          <p:nvPr/>
        </p:nvSpPr>
        <p:spPr>
          <a:xfrm rot="0">
            <a:off x="1028700" y="599709"/>
            <a:ext cx="6290968" cy="3352165"/>
          </a:xfrm>
          <a:prstGeom prst="rect">
            <a:avLst/>
          </a:prstGeom>
        </p:spPr>
        <p:txBody>
          <a:bodyPr anchor="t" rtlCol="false" tIns="0" lIns="0" bIns="0" rIns="0">
            <a:spAutoFit/>
          </a:bodyPr>
          <a:lstStyle/>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Understanding the </a:t>
            </a:r>
          </a:p>
          <a:p>
            <a:pPr algn="l">
              <a:lnSpc>
                <a:spcPts val="8959"/>
              </a:lnSpc>
            </a:pPr>
            <a:r>
              <a:rPr lang="en-US" sz="6399" i="true" b="true">
                <a:solidFill>
                  <a:srgbClr val="0F4662"/>
                </a:solidFill>
                <a:latin typeface="Cormorant Garamond Bold Italics"/>
                <a:ea typeface="Cormorant Garamond Bold Italics"/>
                <a:cs typeface="Cormorant Garamond Bold Italics"/>
                <a:sym typeface="Cormorant Garamond Bold Italics"/>
              </a:rPr>
              <a:t>Dataset 3</a:t>
            </a:r>
          </a:p>
          <a:p>
            <a:pPr algn="l" marL="0" indent="0" lvl="0">
              <a:lnSpc>
                <a:spcPts val="895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537934" y="3456351"/>
            <a:ext cx="1713292" cy="5771090"/>
          </a:xfrm>
          <a:custGeom>
            <a:avLst/>
            <a:gdLst/>
            <a:ahLst/>
            <a:cxnLst/>
            <a:rect r="r" b="b" t="t" l="l"/>
            <a:pathLst>
              <a:path h="5771090" w="1713292">
                <a:moveTo>
                  <a:pt x="0" y="0"/>
                </a:moveTo>
                <a:lnTo>
                  <a:pt x="1713292" y="0"/>
                </a:lnTo>
                <a:lnTo>
                  <a:pt x="1713292" y="5771090"/>
                </a:lnTo>
                <a:lnTo>
                  <a:pt x="0" y="5771090"/>
                </a:lnTo>
                <a:lnTo>
                  <a:pt x="0" y="0"/>
                </a:lnTo>
                <a:close/>
              </a:path>
            </a:pathLst>
          </a:custGeom>
          <a:blipFill>
            <a:blip r:embed="rId2"/>
            <a:stretch>
              <a:fillRect l="0" t="0" r="0" b="0"/>
            </a:stretch>
          </a:blipFill>
        </p:spPr>
      </p:sp>
      <p:sp>
        <p:nvSpPr>
          <p:cNvPr name="Freeform 3" id="3"/>
          <p:cNvSpPr/>
          <p:nvPr/>
        </p:nvSpPr>
        <p:spPr>
          <a:xfrm flipH="false" flipV="false" rot="0">
            <a:off x="10697012" y="3840160"/>
            <a:ext cx="7096502" cy="2833838"/>
          </a:xfrm>
          <a:custGeom>
            <a:avLst/>
            <a:gdLst/>
            <a:ahLst/>
            <a:cxnLst/>
            <a:rect r="r" b="b" t="t" l="l"/>
            <a:pathLst>
              <a:path h="2833838" w="7096502">
                <a:moveTo>
                  <a:pt x="0" y="0"/>
                </a:moveTo>
                <a:lnTo>
                  <a:pt x="7096501" y="0"/>
                </a:lnTo>
                <a:lnTo>
                  <a:pt x="7096501" y="2833838"/>
                </a:lnTo>
                <a:lnTo>
                  <a:pt x="0" y="2833838"/>
                </a:lnTo>
                <a:lnTo>
                  <a:pt x="0" y="0"/>
                </a:lnTo>
                <a:close/>
              </a:path>
            </a:pathLst>
          </a:custGeom>
          <a:blipFill>
            <a:blip r:embed="rId3"/>
            <a:stretch>
              <a:fillRect l="0" t="0" r="0" b="0"/>
            </a:stretch>
          </a:blipFill>
        </p:spPr>
      </p:sp>
      <p:sp>
        <p:nvSpPr>
          <p:cNvPr name="Freeform 4" id="4"/>
          <p:cNvSpPr/>
          <p:nvPr/>
        </p:nvSpPr>
        <p:spPr>
          <a:xfrm flipH="false" flipV="false" rot="0">
            <a:off x="6738315" y="3373389"/>
            <a:ext cx="1787764" cy="5854052"/>
          </a:xfrm>
          <a:custGeom>
            <a:avLst/>
            <a:gdLst/>
            <a:ahLst/>
            <a:cxnLst/>
            <a:rect r="r" b="b" t="t" l="l"/>
            <a:pathLst>
              <a:path h="5854052" w="1787764">
                <a:moveTo>
                  <a:pt x="0" y="0"/>
                </a:moveTo>
                <a:lnTo>
                  <a:pt x="1787764" y="0"/>
                </a:lnTo>
                <a:lnTo>
                  <a:pt x="1787764" y="5854052"/>
                </a:lnTo>
                <a:lnTo>
                  <a:pt x="0" y="5854052"/>
                </a:lnTo>
                <a:lnTo>
                  <a:pt x="0" y="0"/>
                </a:lnTo>
                <a:close/>
              </a:path>
            </a:pathLst>
          </a:custGeom>
          <a:blipFill>
            <a:blip r:embed="rId4"/>
            <a:stretch>
              <a:fillRect l="0" t="0" r="0" b="0"/>
            </a:stretch>
          </a:blipFill>
        </p:spPr>
      </p:sp>
      <p:sp>
        <p:nvSpPr>
          <p:cNvPr name="TextBox 5" id="5"/>
          <p:cNvSpPr txBox="true"/>
          <p:nvPr/>
        </p:nvSpPr>
        <p:spPr>
          <a:xfrm rot="0">
            <a:off x="102870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Deep Dive into </a:t>
            </a:r>
            <a:r>
              <a:rPr lang="en-US" b="true" sz="63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6" id="6"/>
          <p:cNvSpPr txBox="true"/>
          <p:nvPr/>
        </p:nvSpPr>
        <p:spPr>
          <a:xfrm rot="0">
            <a:off x="870919" y="1699842"/>
            <a:ext cx="329431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Missing Values</a:t>
            </a:r>
          </a:p>
        </p:txBody>
      </p:sp>
      <p:sp>
        <p:nvSpPr>
          <p:cNvPr name="TextBox 7" id="7"/>
          <p:cNvSpPr txBox="true"/>
          <p:nvPr/>
        </p:nvSpPr>
        <p:spPr>
          <a:xfrm rot="0">
            <a:off x="10697012" y="2861714"/>
            <a:ext cx="373752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Duplicated Rows</a:t>
            </a:r>
          </a:p>
        </p:txBody>
      </p:sp>
      <p:sp>
        <p:nvSpPr>
          <p:cNvPr name="TextBox 8" id="8"/>
          <p:cNvSpPr txBox="true"/>
          <p:nvPr/>
        </p:nvSpPr>
        <p:spPr>
          <a:xfrm rot="0">
            <a:off x="1368800" y="2539946"/>
            <a:ext cx="376485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removing</a:t>
            </a:r>
          </a:p>
        </p:txBody>
      </p:sp>
      <p:sp>
        <p:nvSpPr>
          <p:cNvPr name="TextBox 9" id="9"/>
          <p:cNvSpPr txBox="true"/>
          <p:nvPr/>
        </p:nvSpPr>
        <p:spPr>
          <a:xfrm rot="0">
            <a:off x="5903101" y="2552335"/>
            <a:ext cx="402446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removing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18399"/>
            <a:ext cx="10326591" cy="3265784"/>
          </a:xfrm>
          <a:custGeom>
            <a:avLst/>
            <a:gdLst/>
            <a:ahLst/>
            <a:cxnLst/>
            <a:rect r="r" b="b" t="t" l="l"/>
            <a:pathLst>
              <a:path h="3265784" w="10326591">
                <a:moveTo>
                  <a:pt x="0" y="0"/>
                </a:moveTo>
                <a:lnTo>
                  <a:pt x="10326591" y="0"/>
                </a:lnTo>
                <a:lnTo>
                  <a:pt x="10326591" y="3265785"/>
                </a:lnTo>
                <a:lnTo>
                  <a:pt x="0" y="3265785"/>
                </a:lnTo>
                <a:lnTo>
                  <a:pt x="0" y="0"/>
                </a:lnTo>
                <a:close/>
              </a:path>
            </a:pathLst>
          </a:custGeom>
          <a:blipFill>
            <a:blip r:embed="rId2"/>
            <a:stretch>
              <a:fillRect l="0" t="0" r="0" b="0"/>
            </a:stretch>
          </a:blipFill>
        </p:spPr>
      </p:sp>
      <p:sp>
        <p:nvSpPr>
          <p:cNvPr name="Freeform 3" id="3"/>
          <p:cNvSpPr/>
          <p:nvPr/>
        </p:nvSpPr>
        <p:spPr>
          <a:xfrm flipH="false" flipV="false" rot="0">
            <a:off x="5847683" y="6341677"/>
            <a:ext cx="11301259" cy="2754682"/>
          </a:xfrm>
          <a:custGeom>
            <a:avLst/>
            <a:gdLst/>
            <a:ahLst/>
            <a:cxnLst/>
            <a:rect r="r" b="b" t="t" l="l"/>
            <a:pathLst>
              <a:path h="2754682" w="11301259">
                <a:moveTo>
                  <a:pt x="0" y="0"/>
                </a:moveTo>
                <a:lnTo>
                  <a:pt x="11301259" y="0"/>
                </a:lnTo>
                <a:lnTo>
                  <a:pt x="11301259" y="2754682"/>
                </a:lnTo>
                <a:lnTo>
                  <a:pt x="0" y="2754682"/>
                </a:lnTo>
                <a:lnTo>
                  <a:pt x="0" y="0"/>
                </a:lnTo>
                <a:close/>
              </a:path>
            </a:pathLst>
          </a:custGeom>
          <a:blipFill>
            <a:blip r:embed="rId3"/>
            <a:stretch>
              <a:fillRect l="0" t="0" r="0" b="0"/>
            </a:stretch>
          </a:blipFill>
        </p:spPr>
      </p:sp>
      <p:sp>
        <p:nvSpPr>
          <p:cNvPr name="TextBox 4" id="4"/>
          <p:cNvSpPr txBox="true"/>
          <p:nvPr/>
        </p:nvSpPr>
        <p:spPr>
          <a:xfrm rot="0">
            <a:off x="1028700"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Deep Dive into </a:t>
            </a:r>
            <a:r>
              <a:rPr lang="en-US" b="true" sz="63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5" id="5"/>
          <p:cNvSpPr txBox="true"/>
          <p:nvPr/>
        </p:nvSpPr>
        <p:spPr>
          <a:xfrm rot="0">
            <a:off x="1028700" y="1997345"/>
            <a:ext cx="3933825"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Categorial Values</a:t>
            </a:r>
          </a:p>
        </p:txBody>
      </p:sp>
      <p:sp>
        <p:nvSpPr>
          <p:cNvPr name="TextBox 6" id="6"/>
          <p:cNvSpPr txBox="true"/>
          <p:nvPr/>
        </p:nvSpPr>
        <p:spPr>
          <a:xfrm rot="0">
            <a:off x="13194430" y="5520623"/>
            <a:ext cx="3954512"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Numerical Values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999615"/>
            <a:ext cx="7513840" cy="7380488"/>
          </a:xfrm>
          <a:custGeom>
            <a:avLst/>
            <a:gdLst/>
            <a:ahLst/>
            <a:cxnLst/>
            <a:rect r="r" b="b" t="t" l="l"/>
            <a:pathLst>
              <a:path h="7380488" w="7513840">
                <a:moveTo>
                  <a:pt x="0" y="0"/>
                </a:moveTo>
                <a:lnTo>
                  <a:pt x="7513840" y="0"/>
                </a:lnTo>
                <a:lnTo>
                  <a:pt x="7513840" y="7380488"/>
                </a:lnTo>
                <a:lnTo>
                  <a:pt x="0" y="7380488"/>
                </a:lnTo>
                <a:lnTo>
                  <a:pt x="0" y="0"/>
                </a:lnTo>
                <a:close/>
              </a:path>
            </a:pathLst>
          </a:custGeom>
          <a:blipFill>
            <a:blip r:embed="rId2"/>
            <a:stretch>
              <a:fillRect l="-8244" t="0" r="-686" b="0"/>
            </a:stretch>
          </a:blipFill>
        </p:spPr>
      </p:sp>
      <p:sp>
        <p:nvSpPr>
          <p:cNvPr name="Freeform 3" id="3"/>
          <p:cNvSpPr/>
          <p:nvPr/>
        </p:nvSpPr>
        <p:spPr>
          <a:xfrm flipH="false" flipV="false" rot="0">
            <a:off x="1985665" y="3216163"/>
            <a:ext cx="5846918" cy="4947392"/>
          </a:xfrm>
          <a:custGeom>
            <a:avLst/>
            <a:gdLst/>
            <a:ahLst/>
            <a:cxnLst/>
            <a:rect r="r" b="b" t="t" l="l"/>
            <a:pathLst>
              <a:path h="4947392" w="5846918">
                <a:moveTo>
                  <a:pt x="0" y="0"/>
                </a:moveTo>
                <a:lnTo>
                  <a:pt x="5846918" y="0"/>
                </a:lnTo>
                <a:lnTo>
                  <a:pt x="5846918" y="4947392"/>
                </a:lnTo>
                <a:lnTo>
                  <a:pt x="0" y="4947392"/>
                </a:lnTo>
                <a:lnTo>
                  <a:pt x="0" y="0"/>
                </a:lnTo>
                <a:close/>
              </a:path>
            </a:pathLst>
          </a:custGeom>
          <a:blipFill>
            <a:blip r:embed="rId3"/>
            <a:stretch>
              <a:fillRect l="0" t="0" r="0" b="0"/>
            </a:stretch>
          </a:blipFill>
        </p:spPr>
      </p:sp>
      <p:sp>
        <p:nvSpPr>
          <p:cNvPr name="TextBox 4" id="4"/>
          <p:cNvSpPr txBox="true"/>
          <p:nvPr/>
        </p:nvSpPr>
        <p:spPr>
          <a:xfrm rot="0">
            <a:off x="1028700" y="914400"/>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Outlier Detection in Dataset 3:</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450268" y="2945008"/>
            <a:ext cx="3373515" cy="6313292"/>
          </a:xfrm>
          <a:custGeom>
            <a:avLst/>
            <a:gdLst/>
            <a:ahLst/>
            <a:cxnLst/>
            <a:rect r="r" b="b" t="t" l="l"/>
            <a:pathLst>
              <a:path h="6313292" w="3373515">
                <a:moveTo>
                  <a:pt x="0" y="0"/>
                </a:moveTo>
                <a:lnTo>
                  <a:pt x="3373515" y="0"/>
                </a:lnTo>
                <a:lnTo>
                  <a:pt x="3373515" y="6313292"/>
                </a:lnTo>
                <a:lnTo>
                  <a:pt x="0" y="6313292"/>
                </a:lnTo>
                <a:lnTo>
                  <a:pt x="0" y="0"/>
                </a:lnTo>
                <a:close/>
              </a:path>
            </a:pathLst>
          </a:custGeom>
          <a:blipFill>
            <a:blip r:embed="rId2"/>
            <a:stretch>
              <a:fillRect l="0" t="0" r="0" b="0"/>
            </a:stretch>
          </a:blipFill>
        </p:spPr>
      </p:sp>
      <p:sp>
        <p:nvSpPr>
          <p:cNvPr name="Freeform 3" id="3"/>
          <p:cNvSpPr/>
          <p:nvPr/>
        </p:nvSpPr>
        <p:spPr>
          <a:xfrm flipH="false" flipV="false" rot="0">
            <a:off x="9562668" y="2945008"/>
            <a:ext cx="3112925" cy="6313292"/>
          </a:xfrm>
          <a:custGeom>
            <a:avLst/>
            <a:gdLst/>
            <a:ahLst/>
            <a:cxnLst/>
            <a:rect r="r" b="b" t="t" l="l"/>
            <a:pathLst>
              <a:path h="6313292" w="3112925">
                <a:moveTo>
                  <a:pt x="0" y="0"/>
                </a:moveTo>
                <a:lnTo>
                  <a:pt x="3112925" y="0"/>
                </a:lnTo>
                <a:lnTo>
                  <a:pt x="3112925" y="6313292"/>
                </a:lnTo>
                <a:lnTo>
                  <a:pt x="0" y="6313292"/>
                </a:lnTo>
                <a:lnTo>
                  <a:pt x="0" y="0"/>
                </a:lnTo>
                <a:close/>
              </a:path>
            </a:pathLst>
          </a:custGeom>
          <a:blipFill>
            <a:blip r:embed="rId3"/>
            <a:stretch>
              <a:fillRect l="0" t="0" r="0" b="0"/>
            </a:stretch>
          </a:blipFill>
        </p:spPr>
      </p:sp>
      <p:sp>
        <p:nvSpPr>
          <p:cNvPr name="TextBox 4" id="4"/>
          <p:cNvSpPr txBox="true"/>
          <p:nvPr/>
        </p:nvSpPr>
        <p:spPr>
          <a:xfrm rot="0">
            <a:off x="1238945" y="599709"/>
            <a:ext cx="10326591"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SMOTE of Dataset 3:</a:t>
            </a:r>
          </a:p>
        </p:txBody>
      </p:sp>
      <p:sp>
        <p:nvSpPr>
          <p:cNvPr name="TextBox 5" id="5"/>
          <p:cNvSpPr txBox="true"/>
          <p:nvPr/>
        </p:nvSpPr>
        <p:spPr>
          <a:xfrm rot="0">
            <a:off x="1481930" y="1857254"/>
            <a:ext cx="2903041"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Before Smote</a:t>
            </a:r>
          </a:p>
        </p:txBody>
      </p:sp>
      <p:sp>
        <p:nvSpPr>
          <p:cNvPr name="TextBox 6" id="6"/>
          <p:cNvSpPr txBox="true"/>
          <p:nvPr/>
        </p:nvSpPr>
        <p:spPr>
          <a:xfrm rot="0">
            <a:off x="9583125" y="1857254"/>
            <a:ext cx="2646908" cy="821054"/>
          </a:xfrm>
          <a:prstGeom prst="rect">
            <a:avLst/>
          </a:prstGeom>
        </p:spPr>
        <p:txBody>
          <a:bodyPr anchor="t" rtlCol="false" tIns="0" lIns="0" bIns="0" rIns="0">
            <a:spAutoFit/>
          </a:bodyPr>
          <a:lstStyle/>
          <a:p>
            <a:pPr algn="ctr">
              <a:lnSpc>
                <a:spcPts val="6720"/>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After Smote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FFFFFF"/>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858019" y="2606140"/>
            <a:ext cx="9021723" cy="5074719"/>
          </a:xfrm>
          <a:custGeom>
            <a:avLst/>
            <a:gdLst/>
            <a:ahLst/>
            <a:cxnLst/>
            <a:rect r="r" b="b" t="t" l="l"/>
            <a:pathLst>
              <a:path h="5074719" w="9021723">
                <a:moveTo>
                  <a:pt x="0" y="0"/>
                </a:moveTo>
                <a:lnTo>
                  <a:pt x="9021723" y="0"/>
                </a:lnTo>
                <a:lnTo>
                  <a:pt x="9021723" y="5074720"/>
                </a:lnTo>
                <a:lnTo>
                  <a:pt x="0" y="5074720"/>
                </a:lnTo>
                <a:lnTo>
                  <a:pt x="0" y="0"/>
                </a:lnTo>
                <a:close/>
              </a:path>
            </a:pathLst>
          </a:custGeom>
          <a:blipFill>
            <a:blip r:embed="rId2"/>
            <a:stretch>
              <a:fillRect l="0" t="0" r="0" b="0"/>
            </a:stretch>
          </a:blipFill>
        </p:spPr>
      </p:sp>
      <p:sp>
        <p:nvSpPr>
          <p:cNvPr name="TextBox 6" id="6"/>
          <p:cNvSpPr txBox="true"/>
          <p:nvPr/>
        </p:nvSpPr>
        <p:spPr>
          <a:xfrm rot="0">
            <a:off x="607795" y="3655693"/>
            <a:ext cx="7841965" cy="2823214"/>
          </a:xfrm>
          <a:prstGeom prst="rect">
            <a:avLst/>
          </a:prstGeom>
        </p:spPr>
        <p:txBody>
          <a:bodyPr anchor="t" rtlCol="false" tIns="0" lIns="0" bIns="0" rIns="0">
            <a:spAutoFit/>
          </a:bodyPr>
          <a:lstStyle/>
          <a:p>
            <a:pPr algn="l" marL="0" indent="0" lvl="0">
              <a:lnSpc>
                <a:spcPts val="11339"/>
              </a:lnSpc>
              <a:spcBef>
                <a:spcPct val="0"/>
              </a:spcBef>
            </a:pPr>
            <a:r>
              <a:rPr lang="en-US" b="true" sz="8099" i="true" u="sng">
                <a:solidFill>
                  <a:srgbClr val="0F4662"/>
                </a:solidFill>
                <a:latin typeface="Cormorant Garamond Bold Italics"/>
                <a:ea typeface="Cormorant Garamond Bold Italics"/>
                <a:cs typeface="Cormorant Garamond Bold Italics"/>
                <a:sym typeface="Cormorant Garamond Bold Italics"/>
              </a:rPr>
              <a:t>Extreme Gradient Boost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969518" y="863917"/>
            <a:ext cx="9289782" cy="8915705"/>
          </a:xfrm>
          <a:custGeom>
            <a:avLst/>
            <a:gdLst/>
            <a:ahLst/>
            <a:cxnLst/>
            <a:rect r="r" b="b" t="t" l="l"/>
            <a:pathLst>
              <a:path h="8915705" w="9289782">
                <a:moveTo>
                  <a:pt x="0" y="0"/>
                </a:moveTo>
                <a:lnTo>
                  <a:pt x="9289782" y="0"/>
                </a:lnTo>
                <a:lnTo>
                  <a:pt x="9289782" y="8915706"/>
                </a:lnTo>
                <a:lnTo>
                  <a:pt x="0" y="8915706"/>
                </a:lnTo>
                <a:lnTo>
                  <a:pt x="0" y="0"/>
                </a:lnTo>
                <a:close/>
              </a:path>
            </a:pathLst>
          </a:custGeom>
          <a:blipFill>
            <a:blip r:embed="rId2"/>
            <a:stretch>
              <a:fillRect l="-293" t="-540" r="-293" b="0"/>
            </a:stretch>
          </a:blipFill>
        </p:spPr>
      </p:sp>
      <p:sp>
        <p:nvSpPr>
          <p:cNvPr name="TextBox 3" id="3"/>
          <p:cNvSpPr txBox="true"/>
          <p:nvPr/>
        </p:nvSpPr>
        <p:spPr>
          <a:xfrm rot="0">
            <a:off x="931347" y="3187065"/>
            <a:ext cx="5189147"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Model Training using XGBoost</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3:</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7012901" y="2092440"/>
            <a:ext cx="10180116" cy="6998830"/>
          </a:xfrm>
          <a:custGeom>
            <a:avLst/>
            <a:gdLst/>
            <a:ahLst/>
            <a:cxnLst/>
            <a:rect r="r" b="b" t="t" l="l"/>
            <a:pathLst>
              <a:path h="6998830" w="10180116">
                <a:moveTo>
                  <a:pt x="0" y="0"/>
                </a:moveTo>
                <a:lnTo>
                  <a:pt x="10180116" y="0"/>
                </a:lnTo>
                <a:lnTo>
                  <a:pt x="10180116" y="6998830"/>
                </a:lnTo>
                <a:lnTo>
                  <a:pt x="0" y="6998830"/>
                </a:lnTo>
                <a:lnTo>
                  <a:pt x="0" y="0"/>
                </a:lnTo>
                <a:close/>
              </a:path>
            </a:pathLst>
          </a:custGeom>
          <a:blipFill>
            <a:blip r:embed="rId2"/>
            <a:stretch>
              <a:fillRect l="0" t="0" r="0" b="0"/>
            </a:stretch>
          </a:blipFill>
        </p:spPr>
      </p:sp>
      <p:sp>
        <p:nvSpPr>
          <p:cNvPr name="TextBox 3" id="3"/>
          <p:cNvSpPr txBox="true"/>
          <p:nvPr/>
        </p:nvSpPr>
        <p:spPr>
          <a:xfrm rot="0">
            <a:off x="6771008" y="580659"/>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4" id="4"/>
          <p:cNvSpPr txBox="true"/>
          <p:nvPr/>
        </p:nvSpPr>
        <p:spPr>
          <a:xfrm rot="0">
            <a:off x="1418114" y="3549405"/>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2027699" y="4782438"/>
            <a:ext cx="4344915" cy="0"/>
          </a:xfrm>
          <a:prstGeom prst="line">
            <a:avLst/>
          </a:prstGeom>
          <a:ln cap="flat" w="57150">
            <a:solidFill>
              <a:srgbClr val="7994A0"/>
            </a:solidFill>
            <a:prstDash val="solid"/>
            <a:headEnd type="none" len="sm" w="sm"/>
            <a:tailEnd type="none" len="sm" w="sm"/>
          </a:ln>
        </p:spPr>
      </p:sp>
      <p:sp>
        <p:nvSpPr>
          <p:cNvPr name="Freeform 3" id="3"/>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4384" y="462825"/>
            <a:ext cx="3256994" cy="2747988"/>
          </a:xfrm>
          <a:prstGeom prst="rect">
            <a:avLst/>
          </a:prstGeom>
        </p:spPr>
        <p:txBody>
          <a:bodyPr anchor="t" rtlCol="false" tIns="0" lIns="0" bIns="0" rIns="0">
            <a:spAutoFit/>
          </a:bodyPr>
          <a:lstStyle/>
          <a:p>
            <a:pPr algn="l">
              <a:lnSpc>
                <a:spcPts val="11500"/>
              </a:lnSpc>
            </a:pPr>
            <a:r>
              <a:rPr lang="en-US" sz="8214" i="true" b="true">
                <a:solidFill>
                  <a:srgbClr val="0F4662"/>
                </a:solidFill>
                <a:latin typeface="Cormorant Garamond Bold Italics"/>
                <a:ea typeface="Cormorant Garamond Bold Italics"/>
                <a:cs typeface="Cormorant Garamond Bold Italics"/>
                <a:sym typeface="Cormorant Garamond Bold Italics"/>
              </a:rPr>
              <a:t>Datasets</a:t>
            </a:r>
          </a:p>
          <a:p>
            <a:pPr algn="l" marL="0" indent="0" lvl="0">
              <a:lnSpc>
                <a:spcPts val="10529"/>
              </a:lnSpc>
              <a:spcBef>
                <a:spcPct val="0"/>
              </a:spcBef>
            </a:pPr>
          </a:p>
        </p:txBody>
      </p:sp>
      <p:sp>
        <p:nvSpPr>
          <p:cNvPr name="TextBox 6" id="6"/>
          <p:cNvSpPr txBox="true"/>
          <p:nvPr/>
        </p:nvSpPr>
        <p:spPr>
          <a:xfrm rot="0">
            <a:off x="1028700" y="2764110"/>
            <a:ext cx="7384787" cy="20916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Shape:  26967 records with 11 attributes</a:t>
            </a:r>
          </a:p>
          <a:p>
            <a:pPr algn="l">
              <a:lnSpc>
                <a:spcPts val="3359"/>
              </a:lnSpc>
            </a:pPr>
            <a:r>
              <a:rPr lang="en-US" sz="2400">
                <a:solidFill>
                  <a:srgbClr val="0F4662"/>
                </a:solidFill>
                <a:latin typeface="Quicksand"/>
                <a:ea typeface="Quicksand"/>
                <a:cs typeface="Quicksand"/>
                <a:sym typeface="Quicksand"/>
              </a:rPr>
              <a:t>Numerical Attributes: 7,</a:t>
            </a:r>
          </a:p>
          <a:p>
            <a:pPr algn="l">
              <a:lnSpc>
                <a:spcPts val="3359"/>
              </a:lnSpc>
            </a:pPr>
            <a:r>
              <a:rPr lang="en-US" sz="2400">
                <a:solidFill>
                  <a:srgbClr val="0F4662"/>
                </a:solidFill>
                <a:latin typeface="Quicksand"/>
                <a:ea typeface="Quicksand"/>
                <a:cs typeface="Quicksand"/>
                <a:sym typeface="Quicksand"/>
              </a:rPr>
              <a:t>Catogerical Attributes: 3</a:t>
            </a:r>
          </a:p>
          <a:p>
            <a:pPr algn="l">
              <a:lnSpc>
                <a:spcPts val="3359"/>
              </a:lnSpc>
            </a:pPr>
            <a:r>
              <a:rPr lang="en-US" sz="2400">
                <a:solidFill>
                  <a:srgbClr val="0F4662"/>
                </a:solidFill>
                <a:latin typeface="Quicksand"/>
                <a:ea typeface="Quicksand"/>
                <a:cs typeface="Quicksand"/>
                <a:sym typeface="Quicksand"/>
              </a:rPr>
              <a:t>No. of columns with missing data: 1</a:t>
            </a:r>
          </a:p>
          <a:p>
            <a:pPr algn="l" marL="0" indent="0" lvl="0">
              <a:lnSpc>
                <a:spcPts val="3359"/>
              </a:lnSpc>
              <a:spcBef>
                <a:spcPct val="0"/>
              </a:spcBef>
            </a:pPr>
          </a:p>
        </p:txBody>
      </p:sp>
      <p:sp>
        <p:nvSpPr>
          <p:cNvPr name="TextBox 7" id="7"/>
          <p:cNvSpPr txBox="true"/>
          <p:nvPr/>
        </p:nvSpPr>
        <p:spPr>
          <a:xfrm rot="0">
            <a:off x="1028700" y="2330405"/>
            <a:ext cx="5348229" cy="490855"/>
          </a:xfrm>
          <a:prstGeom prst="rect">
            <a:avLst/>
          </a:prstGeom>
        </p:spPr>
        <p:txBody>
          <a:bodyPr anchor="t" rtlCol="false" tIns="0" lIns="0" bIns="0" rIns="0">
            <a:spAutoFit/>
          </a:bodyPr>
          <a:lstStyle/>
          <a:p>
            <a:pPr algn="just" marL="0" indent="0" lvl="0">
              <a:lnSpc>
                <a:spcPts val="3919"/>
              </a:lnSpc>
              <a:spcBef>
                <a:spcPct val="0"/>
              </a:spcBef>
            </a:pPr>
            <a:r>
              <a:rPr lang="en-US" b="true" sz="2799">
                <a:solidFill>
                  <a:srgbClr val="0F4662"/>
                </a:solidFill>
                <a:latin typeface="Quicksand Bold"/>
                <a:ea typeface="Quicksand Bold"/>
                <a:cs typeface="Quicksand Bold"/>
                <a:sym typeface="Quicksand Bold"/>
              </a:rPr>
              <a:t>Dataset 3:</a:t>
            </a:r>
          </a:p>
        </p:txBody>
      </p:sp>
      <p:sp>
        <p:nvSpPr>
          <p:cNvPr name="TextBox 8" id="8"/>
          <p:cNvSpPr txBox="true"/>
          <p:nvPr/>
        </p:nvSpPr>
        <p:spPr>
          <a:xfrm rot="0">
            <a:off x="1028700" y="6297288"/>
            <a:ext cx="7384787" cy="20916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Shape:  6000 records with 8 attributes</a:t>
            </a:r>
          </a:p>
          <a:p>
            <a:pPr algn="l">
              <a:lnSpc>
                <a:spcPts val="3359"/>
              </a:lnSpc>
            </a:pPr>
            <a:r>
              <a:rPr lang="en-US" sz="2400">
                <a:solidFill>
                  <a:srgbClr val="0F4662"/>
                </a:solidFill>
                <a:latin typeface="Quicksand"/>
                <a:ea typeface="Quicksand"/>
                <a:cs typeface="Quicksand"/>
                <a:sym typeface="Quicksand"/>
              </a:rPr>
              <a:t>Numerical Attributes: 2</a:t>
            </a:r>
          </a:p>
          <a:p>
            <a:pPr algn="l">
              <a:lnSpc>
                <a:spcPts val="3359"/>
              </a:lnSpc>
            </a:pPr>
            <a:r>
              <a:rPr lang="en-US" sz="2400">
                <a:solidFill>
                  <a:srgbClr val="0F4662"/>
                </a:solidFill>
                <a:latin typeface="Quicksand"/>
                <a:ea typeface="Quicksand"/>
                <a:cs typeface="Quicksand"/>
                <a:sym typeface="Quicksand"/>
              </a:rPr>
              <a:t>Catogerical Attributes: 6</a:t>
            </a:r>
          </a:p>
          <a:p>
            <a:pPr algn="l">
              <a:lnSpc>
                <a:spcPts val="3359"/>
              </a:lnSpc>
            </a:pPr>
            <a:r>
              <a:rPr lang="en-US" sz="2400">
                <a:solidFill>
                  <a:srgbClr val="0F4662"/>
                </a:solidFill>
                <a:latin typeface="Quicksand"/>
                <a:ea typeface="Quicksand"/>
                <a:cs typeface="Quicksand"/>
                <a:sym typeface="Quicksand"/>
              </a:rPr>
              <a:t>No. of columns with missing data: 0</a:t>
            </a:r>
          </a:p>
          <a:p>
            <a:pPr algn="l" marL="0" indent="0" lvl="0">
              <a:lnSpc>
                <a:spcPts val="3359"/>
              </a:lnSpc>
              <a:spcBef>
                <a:spcPct val="0"/>
              </a:spcBef>
            </a:pPr>
          </a:p>
        </p:txBody>
      </p:sp>
      <p:sp>
        <p:nvSpPr>
          <p:cNvPr name="TextBox 9" id="9"/>
          <p:cNvSpPr txBox="true"/>
          <p:nvPr/>
        </p:nvSpPr>
        <p:spPr>
          <a:xfrm rot="0">
            <a:off x="1028700" y="5741793"/>
            <a:ext cx="5348229" cy="490855"/>
          </a:xfrm>
          <a:prstGeom prst="rect">
            <a:avLst/>
          </a:prstGeom>
        </p:spPr>
        <p:txBody>
          <a:bodyPr anchor="t" rtlCol="false" tIns="0" lIns="0" bIns="0" rIns="0">
            <a:spAutoFit/>
          </a:bodyPr>
          <a:lstStyle/>
          <a:p>
            <a:pPr algn="just" marL="0" indent="0" lvl="0">
              <a:lnSpc>
                <a:spcPts val="3919"/>
              </a:lnSpc>
              <a:spcBef>
                <a:spcPct val="0"/>
              </a:spcBef>
            </a:pPr>
            <a:r>
              <a:rPr lang="en-US" b="true" sz="2799">
                <a:solidFill>
                  <a:srgbClr val="0F4662"/>
                </a:solidFill>
                <a:latin typeface="Quicksand Bold"/>
                <a:ea typeface="Quicksand Bold"/>
                <a:cs typeface="Quicksand Bold"/>
                <a:sym typeface="Quicksand Bold"/>
              </a:rPr>
              <a:t>Dataset 2:</a:t>
            </a:r>
          </a:p>
        </p:txBody>
      </p:sp>
      <p:sp>
        <p:nvSpPr>
          <p:cNvPr name="AutoShape 10" id="10"/>
          <p:cNvSpPr/>
          <p:nvPr/>
        </p:nvSpPr>
        <p:spPr>
          <a:xfrm>
            <a:off x="1864383" y="8194798"/>
            <a:ext cx="4344915" cy="0"/>
          </a:xfrm>
          <a:prstGeom prst="line">
            <a:avLst/>
          </a:prstGeom>
          <a:ln cap="flat" w="57150">
            <a:solidFill>
              <a:srgbClr val="7994A0"/>
            </a:solidFill>
            <a:prstDash val="solid"/>
            <a:headEnd type="none" len="sm" w="sm"/>
            <a:tailEnd type="none" len="sm" w="sm"/>
          </a:ln>
        </p:spPr>
      </p:sp>
      <p:sp>
        <p:nvSpPr>
          <p:cNvPr name="TextBox 11" id="11"/>
          <p:cNvSpPr txBox="true"/>
          <p:nvPr/>
        </p:nvSpPr>
        <p:spPr>
          <a:xfrm rot="0">
            <a:off x="10903213" y="4659837"/>
            <a:ext cx="7384787" cy="20916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Shape:  53940 records with 10 attributes</a:t>
            </a:r>
          </a:p>
          <a:p>
            <a:pPr algn="l">
              <a:lnSpc>
                <a:spcPts val="3359"/>
              </a:lnSpc>
            </a:pPr>
            <a:r>
              <a:rPr lang="en-US" sz="2400">
                <a:solidFill>
                  <a:srgbClr val="0F4662"/>
                </a:solidFill>
                <a:latin typeface="Quicksand"/>
                <a:ea typeface="Quicksand"/>
                <a:cs typeface="Quicksand"/>
                <a:sym typeface="Quicksand"/>
              </a:rPr>
              <a:t>Numerical Attributes: 8</a:t>
            </a:r>
          </a:p>
          <a:p>
            <a:pPr algn="l">
              <a:lnSpc>
                <a:spcPts val="3359"/>
              </a:lnSpc>
            </a:pPr>
            <a:r>
              <a:rPr lang="en-US" sz="2400">
                <a:solidFill>
                  <a:srgbClr val="0F4662"/>
                </a:solidFill>
                <a:latin typeface="Quicksand"/>
                <a:ea typeface="Quicksand"/>
                <a:cs typeface="Quicksand"/>
                <a:sym typeface="Quicksand"/>
              </a:rPr>
              <a:t>Catogerical Attributes: 2</a:t>
            </a:r>
          </a:p>
          <a:p>
            <a:pPr algn="l">
              <a:lnSpc>
                <a:spcPts val="3359"/>
              </a:lnSpc>
            </a:pPr>
            <a:r>
              <a:rPr lang="en-US" sz="2400">
                <a:solidFill>
                  <a:srgbClr val="0F4662"/>
                </a:solidFill>
                <a:latin typeface="Quicksand"/>
                <a:ea typeface="Quicksand"/>
                <a:cs typeface="Quicksand"/>
                <a:sym typeface="Quicksand"/>
              </a:rPr>
              <a:t>No. of columns with missing data: 0</a:t>
            </a:r>
          </a:p>
          <a:p>
            <a:pPr algn="l" marL="0" indent="0" lvl="0">
              <a:lnSpc>
                <a:spcPts val="3359"/>
              </a:lnSpc>
              <a:spcBef>
                <a:spcPct val="0"/>
              </a:spcBef>
            </a:pPr>
          </a:p>
        </p:txBody>
      </p:sp>
      <p:sp>
        <p:nvSpPr>
          <p:cNvPr name="TextBox 12" id="12"/>
          <p:cNvSpPr txBox="true"/>
          <p:nvPr/>
        </p:nvSpPr>
        <p:spPr>
          <a:xfrm rot="0">
            <a:off x="10903213" y="4104341"/>
            <a:ext cx="5348229" cy="490855"/>
          </a:xfrm>
          <a:prstGeom prst="rect">
            <a:avLst/>
          </a:prstGeom>
        </p:spPr>
        <p:txBody>
          <a:bodyPr anchor="t" rtlCol="false" tIns="0" lIns="0" bIns="0" rIns="0">
            <a:spAutoFit/>
          </a:bodyPr>
          <a:lstStyle/>
          <a:p>
            <a:pPr algn="just" marL="0" indent="0" lvl="0">
              <a:lnSpc>
                <a:spcPts val="3919"/>
              </a:lnSpc>
              <a:spcBef>
                <a:spcPct val="0"/>
              </a:spcBef>
            </a:pPr>
            <a:r>
              <a:rPr lang="en-US" b="true" sz="2799">
                <a:solidFill>
                  <a:srgbClr val="0F4662"/>
                </a:solidFill>
                <a:latin typeface="Quicksand Bold"/>
                <a:ea typeface="Quicksand Bold"/>
                <a:cs typeface="Quicksand Bold"/>
                <a:sym typeface="Quicksand Bold"/>
              </a:rPr>
              <a:t>Dataset 1:</a:t>
            </a:r>
          </a:p>
        </p:txBody>
      </p:sp>
      <p:sp>
        <p:nvSpPr>
          <p:cNvPr name="AutoShape 13" id="13"/>
          <p:cNvSpPr/>
          <p:nvPr/>
        </p:nvSpPr>
        <p:spPr>
          <a:xfrm>
            <a:off x="11738895" y="6557346"/>
            <a:ext cx="4344915" cy="0"/>
          </a:xfrm>
          <a:prstGeom prst="line">
            <a:avLst/>
          </a:prstGeom>
          <a:ln cap="flat" w="57150">
            <a:solidFill>
              <a:srgbClr val="7994A0"/>
            </a:solidFill>
            <a:prstDash val="solid"/>
            <a:headEnd type="none" len="sm" w="sm"/>
            <a:tailEnd type="none" len="sm" w="sm"/>
          </a:ln>
        </p:spPr>
      </p:sp>
      <p:sp>
        <p:nvSpPr>
          <p:cNvPr name="Freeform 14" id="14"/>
          <p:cNvSpPr/>
          <p:nvPr/>
        </p:nvSpPr>
        <p:spPr>
          <a:xfrm flipH="false" flipV="false" rot="0">
            <a:off x="6940033" y="3479657"/>
            <a:ext cx="3615154" cy="4114800"/>
          </a:xfrm>
          <a:custGeom>
            <a:avLst/>
            <a:gdLst/>
            <a:ahLst/>
            <a:cxnLst/>
            <a:rect r="r" b="b" t="t" l="l"/>
            <a:pathLst>
              <a:path h="4114800" w="3615154">
                <a:moveTo>
                  <a:pt x="0" y="0"/>
                </a:moveTo>
                <a:lnTo>
                  <a:pt x="3615154" y="0"/>
                </a:lnTo>
                <a:lnTo>
                  <a:pt x="36151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6771008" y="2211959"/>
            <a:ext cx="10249224" cy="7046341"/>
          </a:xfrm>
          <a:custGeom>
            <a:avLst/>
            <a:gdLst/>
            <a:ahLst/>
            <a:cxnLst/>
            <a:rect r="r" b="b" t="t" l="l"/>
            <a:pathLst>
              <a:path h="7046341" w="10249224">
                <a:moveTo>
                  <a:pt x="0" y="0"/>
                </a:moveTo>
                <a:lnTo>
                  <a:pt x="10249223" y="0"/>
                </a:lnTo>
                <a:lnTo>
                  <a:pt x="10249223" y="7046341"/>
                </a:lnTo>
                <a:lnTo>
                  <a:pt x="0" y="7046341"/>
                </a:lnTo>
                <a:lnTo>
                  <a:pt x="0" y="0"/>
                </a:lnTo>
                <a:close/>
              </a:path>
            </a:pathLst>
          </a:custGeom>
          <a:blipFill>
            <a:blip r:embed="rId2"/>
            <a:stretch>
              <a:fillRect l="0" t="0" r="0" b="0"/>
            </a:stretch>
          </a:blipFill>
        </p:spPr>
      </p:sp>
      <p:sp>
        <p:nvSpPr>
          <p:cNvPr name="TextBox 3" id="3"/>
          <p:cNvSpPr txBox="true"/>
          <p:nvPr/>
        </p:nvSpPr>
        <p:spPr>
          <a:xfrm rot="0">
            <a:off x="6771008" y="580659"/>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6771008" y="2228184"/>
            <a:ext cx="10489994" cy="7211871"/>
          </a:xfrm>
          <a:custGeom>
            <a:avLst/>
            <a:gdLst/>
            <a:ahLst/>
            <a:cxnLst/>
            <a:rect r="r" b="b" t="t" l="l"/>
            <a:pathLst>
              <a:path h="7211871" w="10489994">
                <a:moveTo>
                  <a:pt x="0" y="0"/>
                </a:moveTo>
                <a:lnTo>
                  <a:pt x="10489994" y="0"/>
                </a:lnTo>
                <a:lnTo>
                  <a:pt x="10489994" y="7211872"/>
                </a:lnTo>
                <a:lnTo>
                  <a:pt x="0" y="7211872"/>
                </a:lnTo>
                <a:lnTo>
                  <a:pt x="0" y="0"/>
                </a:lnTo>
                <a:close/>
              </a:path>
            </a:pathLst>
          </a:custGeom>
          <a:blipFill>
            <a:blip r:embed="rId2"/>
            <a:stretch>
              <a:fillRect l="0" t="0" r="0" b="0"/>
            </a:stretch>
          </a:blipFill>
        </p:spPr>
      </p:sp>
      <p:sp>
        <p:nvSpPr>
          <p:cNvPr name="TextBox 3" id="3"/>
          <p:cNvSpPr txBox="true"/>
          <p:nvPr/>
        </p:nvSpPr>
        <p:spPr>
          <a:xfrm rot="0">
            <a:off x="6771008" y="580659"/>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4" id="4"/>
          <p:cNvSpPr txBox="true"/>
          <p:nvPr/>
        </p:nvSpPr>
        <p:spPr>
          <a:xfrm rot="0">
            <a:off x="1028700" y="3825240"/>
            <a:ext cx="5984201" cy="250317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Feature Importance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392199" y="3635400"/>
            <a:ext cx="5671110" cy="5088297"/>
          </a:xfrm>
          <a:custGeom>
            <a:avLst/>
            <a:gdLst/>
            <a:ahLst/>
            <a:cxnLst/>
            <a:rect r="r" b="b" t="t" l="l"/>
            <a:pathLst>
              <a:path h="5088297" w="5671110">
                <a:moveTo>
                  <a:pt x="0" y="0"/>
                </a:moveTo>
                <a:lnTo>
                  <a:pt x="5671110" y="0"/>
                </a:lnTo>
                <a:lnTo>
                  <a:pt x="5671110" y="5088297"/>
                </a:lnTo>
                <a:lnTo>
                  <a:pt x="0" y="5088297"/>
                </a:lnTo>
                <a:lnTo>
                  <a:pt x="0" y="0"/>
                </a:lnTo>
                <a:close/>
              </a:path>
            </a:pathLst>
          </a:custGeom>
          <a:blipFill>
            <a:blip r:embed="rId2"/>
            <a:stretch>
              <a:fillRect l="0" t="0" r="-24860" b="0"/>
            </a:stretch>
          </a:blipFill>
        </p:spPr>
      </p:sp>
      <p:sp>
        <p:nvSpPr>
          <p:cNvPr name="Freeform 3" id="3"/>
          <p:cNvSpPr/>
          <p:nvPr/>
        </p:nvSpPr>
        <p:spPr>
          <a:xfrm flipH="false" flipV="false" rot="0">
            <a:off x="10006460" y="1204248"/>
            <a:ext cx="4740211" cy="3856867"/>
          </a:xfrm>
          <a:custGeom>
            <a:avLst/>
            <a:gdLst/>
            <a:ahLst/>
            <a:cxnLst/>
            <a:rect r="r" b="b" t="t" l="l"/>
            <a:pathLst>
              <a:path h="3856867" w="4740211">
                <a:moveTo>
                  <a:pt x="0" y="0"/>
                </a:moveTo>
                <a:lnTo>
                  <a:pt x="4740211" y="0"/>
                </a:lnTo>
                <a:lnTo>
                  <a:pt x="4740211" y="3856867"/>
                </a:lnTo>
                <a:lnTo>
                  <a:pt x="0" y="3856867"/>
                </a:lnTo>
                <a:lnTo>
                  <a:pt x="0" y="0"/>
                </a:lnTo>
                <a:close/>
              </a:path>
            </a:pathLst>
          </a:custGeom>
          <a:blipFill>
            <a:blip r:embed="rId3"/>
            <a:stretch>
              <a:fillRect l="0" t="0" r="-34487" b="0"/>
            </a:stretch>
          </a:blipFill>
        </p:spPr>
      </p:sp>
      <p:sp>
        <p:nvSpPr>
          <p:cNvPr name="Freeform 4" id="4"/>
          <p:cNvSpPr/>
          <p:nvPr/>
        </p:nvSpPr>
        <p:spPr>
          <a:xfrm flipH="false" flipV="false" rot="0">
            <a:off x="10006460" y="5954287"/>
            <a:ext cx="5246470" cy="3588439"/>
          </a:xfrm>
          <a:custGeom>
            <a:avLst/>
            <a:gdLst/>
            <a:ahLst/>
            <a:cxnLst/>
            <a:rect r="r" b="b" t="t" l="l"/>
            <a:pathLst>
              <a:path h="3588439" w="5246470">
                <a:moveTo>
                  <a:pt x="0" y="0"/>
                </a:moveTo>
                <a:lnTo>
                  <a:pt x="5246470" y="0"/>
                </a:lnTo>
                <a:lnTo>
                  <a:pt x="5246470" y="3588439"/>
                </a:lnTo>
                <a:lnTo>
                  <a:pt x="0" y="3588439"/>
                </a:lnTo>
                <a:lnTo>
                  <a:pt x="0" y="0"/>
                </a:lnTo>
                <a:close/>
              </a:path>
            </a:pathLst>
          </a:custGeom>
          <a:blipFill>
            <a:blip r:embed="rId4"/>
            <a:stretch>
              <a:fillRect l="0" t="-7686" r="-61156" b="-56068"/>
            </a:stretch>
          </a:blipFill>
        </p:spPr>
      </p:sp>
      <p:sp>
        <p:nvSpPr>
          <p:cNvPr name="Freeform 5" id="5"/>
          <p:cNvSpPr/>
          <p:nvPr/>
        </p:nvSpPr>
        <p:spPr>
          <a:xfrm flipH="false" flipV="false" rot="0">
            <a:off x="1401888" y="8688284"/>
            <a:ext cx="6056946" cy="221866"/>
          </a:xfrm>
          <a:custGeom>
            <a:avLst/>
            <a:gdLst/>
            <a:ahLst/>
            <a:cxnLst/>
            <a:rect r="r" b="b" t="t" l="l"/>
            <a:pathLst>
              <a:path h="221866" w="6056946">
                <a:moveTo>
                  <a:pt x="0" y="0"/>
                </a:moveTo>
                <a:lnTo>
                  <a:pt x="6056946" y="0"/>
                </a:lnTo>
                <a:lnTo>
                  <a:pt x="6056946" y="221866"/>
                </a:lnTo>
                <a:lnTo>
                  <a:pt x="0" y="221866"/>
                </a:lnTo>
                <a:lnTo>
                  <a:pt x="0" y="0"/>
                </a:lnTo>
                <a:close/>
              </a:path>
            </a:pathLst>
          </a:custGeom>
          <a:blipFill>
            <a:blip r:embed="rId5"/>
            <a:stretch>
              <a:fillRect l="0" t="0" r="0" b="0"/>
            </a:stretch>
          </a:blipFill>
        </p:spPr>
      </p:sp>
      <p:sp>
        <p:nvSpPr>
          <p:cNvPr name="Freeform 6" id="6"/>
          <p:cNvSpPr/>
          <p:nvPr/>
        </p:nvSpPr>
        <p:spPr>
          <a:xfrm flipH="false" flipV="false" rot="0">
            <a:off x="10006460" y="9526855"/>
            <a:ext cx="5008493" cy="195136"/>
          </a:xfrm>
          <a:custGeom>
            <a:avLst/>
            <a:gdLst/>
            <a:ahLst/>
            <a:cxnLst/>
            <a:rect r="r" b="b" t="t" l="l"/>
            <a:pathLst>
              <a:path h="195136" w="5008493">
                <a:moveTo>
                  <a:pt x="0" y="0"/>
                </a:moveTo>
                <a:lnTo>
                  <a:pt x="5008494" y="0"/>
                </a:lnTo>
                <a:lnTo>
                  <a:pt x="5008494" y="195136"/>
                </a:lnTo>
                <a:lnTo>
                  <a:pt x="0" y="195136"/>
                </a:lnTo>
                <a:lnTo>
                  <a:pt x="0" y="0"/>
                </a:lnTo>
                <a:close/>
              </a:path>
            </a:pathLst>
          </a:custGeom>
          <a:blipFill>
            <a:blip r:embed="rId6"/>
            <a:stretch>
              <a:fillRect l="0" t="0" r="0" b="0"/>
            </a:stretch>
          </a:blipFill>
        </p:spPr>
      </p:sp>
      <p:sp>
        <p:nvSpPr>
          <p:cNvPr name="TextBox 7" id="7"/>
          <p:cNvSpPr txBox="true"/>
          <p:nvPr/>
        </p:nvSpPr>
        <p:spPr>
          <a:xfrm rot="0">
            <a:off x="1028700" y="895350"/>
            <a:ext cx="7444503"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Dataset-3 Results :</a:t>
            </a:r>
          </a:p>
        </p:txBody>
      </p:sp>
      <p:sp>
        <p:nvSpPr>
          <p:cNvPr name="TextBox 8" id="8"/>
          <p:cNvSpPr txBox="true"/>
          <p:nvPr/>
        </p:nvSpPr>
        <p:spPr>
          <a:xfrm rot="0">
            <a:off x="1401888" y="2709691"/>
            <a:ext cx="2708523"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Light GBM</a:t>
            </a:r>
          </a:p>
        </p:txBody>
      </p:sp>
      <p:sp>
        <p:nvSpPr>
          <p:cNvPr name="TextBox 9" id="9"/>
          <p:cNvSpPr txBox="true"/>
          <p:nvPr/>
        </p:nvSpPr>
        <p:spPr>
          <a:xfrm rot="0">
            <a:off x="10006460" y="491779"/>
            <a:ext cx="3963888"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Random Forest</a:t>
            </a:r>
          </a:p>
        </p:txBody>
      </p:sp>
      <p:sp>
        <p:nvSpPr>
          <p:cNvPr name="TextBox 10" id="10"/>
          <p:cNvSpPr txBox="true"/>
          <p:nvPr/>
        </p:nvSpPr>
        <p:spPr>
          <a:xfrm rot="0">
            <a:off x="10006460" y="5241818"/>
            <a:ext cx="2397026" cy="712469"/>
          </a:xfrm>
          <a:prstGeom prst="rect">
            <a:avLst/>
          </a:prstGeom>
        </p:spPr>
        <p:txBody>
          <a:bodyPr anchor="t" rtlCol="false" tIns="0" lIns="0" bIns="0" rIns="0">
            <a:spAutoFit/>
          </a:bodyPr>
          <a:lstStyle/>
          <a:p>
            <a:pPr algn="ctr">
              <a:lnSpc>
                <a:spcPts val="5880"/>
              </a:lnSpc>
            </a:pPr>
            <a:r>
              <a:rPr lang="en-US" sz="4200" b="true">
                <a:solidFill>
                  <a:srgbClr val="0F4662"/>
                </a:solidFill>
                <a:latin typeface="Canva Sans Bold"/>
                <a:ea typeface="Canva Sans Bold"/>
                <a:cs typeface="Canva Sans Bold"/>
                <a:sym typeface="Canva Sans Bold"/>
              </a:rPr>
              <a:t> XGBoost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5242239" y="1028700"/>
            <a:ext cx="12017061" cy="7991346"/>
          </a:xfrm>
          <a:custGeom>
            <a:avLst/>
            <a:gdLst/>
            <a:ahLst/>
            <a:cxnLst/>
            <a:rect r="r" b="b" t="t" l="l"/>
            <a:pathLst>
              <a:path h="7991346" w="12017061">
                <a:moveTo>
                  <a:pt x="0" y="0"/>
                </a:moveTo>
                <a:lnTo>
                  <a:pt x="12017061" y="0"/>
                </a:lnTo>
                <a:lnTo>
                  <a:pt x="12017061" y="7991346"/>
                </a:lnTo>
                <a:lnTo>
                  <a:pt x="0" y="7991346"/>
                </a:lnTo>
                <a:lnTo>
                  <a:pt x="0" y="0"/>
                </a:lnTo>
                <a:close/>
              </a:path>
            </a:pathLst>
          </a:custGeom>
          <a:blipFill>
            <a:blip r:embed="rId2"/>
            <a:stretch>
              <a:fillRect l="0" t="0" r="0" b="0"/>
            </a:stretch>
          </a:blipFill>
        </p:spPr>
      </p:sp>
      <p:sp>
        <p:nvSpPr>
          <p:cNvPr name="TextBox 3" id="3"/>
          <p:cNvSpPr txBox="true"/>
          <p:nvPr/>
        </p:nvSpPr>
        <p:spPr>
          <a:xfrm rot="0">
            <a:off x="1028700" y="2462826"/>
            <a:ext cx="3647718" cy="1226821"/>
          </a:xfrm>
          <a:prstGeom prst="rect">
            <a:avLst/>
          </a:prstGeom>
        </p:spPr>
        <p:txBody>
          <a:bodyPr anchor="t" rtlCol="false" tIns="0" lIns="0" bIns="0" rIns="0">
            <a:spAutoFit/>
          </a:bodyPr>
          <a:lstStyle/>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Dataset 3:</a:t>
            </a:r>
          </a:p>
        </p:txBody>
      </p:sp>
      <p:sp>
        <p:nvSpPr>
          <p:cNvPr name="TextBox 4" id="4"/>
          <p:cNvSpPr txBox="true"/>
          <p:nvPr/>
        </p:nvSpPr>
        <p:spPr>
          <a:xfrm rot="0">
            <a:off x="1028700" y="3792789"/>
            <a:ext cx="5984201" cy="3779521"/>
          </a:xfrm>
          <a:prstGeom prst="rect">
            <a:avLst/>
          </a:prstGeom>
        </p:spPr>
        <p:txBody>
          <a:bodyPr anchor="t" rtlCol="false" tIns="0" lIns="0" bIns="0" rIns="0">
            <a:spAutoFit/>
          </a:bodyPr>
          <a:lstStyle/>
          <a:p>
            <a:pPr algn="l">
              <a:lnSpc>
                <a:spcPts val="10079"/>
              </a:lnSpc>
            </a:pPr>
            <a:r>
              <a:rPr lang="en-US" sz="7199" i="true" b="true">
                <a:solidFill>
                  <a:srgbClr val="0F4662"/>
                </a:solidFill>
                <a:latin typeface="Cormorant Garamond Bold Italics"/>
                <a:ea typeface="Cormorant Garamond Bold Italics"/>
                <a:cs typeface="Cormorant Garamond Bold Italics"/>
                <a:sym typeface="Cormorant Garamond Bold Italics"/>
              </a:rPr>
              <a:t>PR &amp; ROC</a:t>
            </a:r>
          </a:p>
          <a:p>
            <a:pPr algn="l" marL="0" indent="0" lvl="0">
              <a:lnSpc>
                <a:spcPts val="10079"/>
              </a:lnSpc>
              <a:spcBef>
                <a:spcPct val="0"/>
              </a:spcBef>
            </a:pPr>
            <a:r>
              <a:rPr lang="en-US" b="true" sz="7199" i="true">
                <a:solidFill>
                  <a:srgbClr val="0F4662"/>
                </a:solidFill>
                <a:latin typeface="Cormorant Garamond Bold Italics"/>
                <a:ea typeface="Cormorant Garamond Bold Italics"/>
                <a:cs typeface="Cormorant Garamond Bold Italics"/>
                <a:sym typeface="Cormorant Garamond Bold Italics"/>
              </a:rPr>
              <a:t>Curve Comparision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3882699" y="3335874"/>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307915"/>
            <a:ext cx="57028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Models Utilized</a:t>
            </a:r>
          </a:p>
        </p:txBody>
      </p:sp>
      <p:sp>
        <p:nvSpPr>
          <p:cNvPr name="TextBox 7" id="7"/>
          <p:cNvSpPr txBox="true"/>
          <p:nvPr/>
        </p:nvSpPr>
        <p:spPr>
          <a:xfrm rot="0">
            <a:off x="1467665" y="3259674"/>
            <a:ext cx="10527757" cy="679451"/>
          </a:xfrm>
          <a:prstGeom prst="rect">
            <a:avLst/>
          </a:prstGeom>
        </p:spPr>
        <p:txBody>
          <a:bodyPr anchor="t" rtlCol="false" tIns="0" lIns="0" bIns="0" rIns="0">
            <a:spAutoFit/>
          </a:bodyPr>
          <a:lstStyle/>
          <a:p>
            <a:pPr algn="just" marL="863593" indent="-431796" lvl="1">
              <a:lnSpc>
                <a:spcPts val="5599"/>
              </a:lnSpc>
              <a:buFont typeface="Arial"/>
              <a:buChar char="•"/>
            </a:pPr>
            <a:r>
              <a:rPr lang="en-US" b="true" sz="3999">
                <a:solidFill>
                  <a:srgbClr val="0F4662"/>
                </a:solidFill>
                <a:latin typeface="Quicksand Bold"/>
                <a:ea typeface="Quicksand Bold"/>
                <a:cs typeface="Quicksand Bold"/>
                <a:sym typeface="Quicksand Bold"/>
              </a:rPr>
              <a:t>RANDOM FOREST CLASSIFIER</a:t>
            </a:r>
          </a:p>
        </p:txBody>
      </p:sp>
      <p:sp>
        <p:nvSpPr>
          <p:cNvPr name="TextBox 8" id="8"/>
          <p:cNvSpPr txBox="true"/>
          <p:nvPr/>
        </p:nvSpPr>
        <p:spPr>
          <a:xfrm rot="0">
            <a:off x="1467665" y="7164710"/>
            <a:ext cx="10527757" cy="793752"/>
          </a:xfrm>
          <a:prstGeom prst="rect">
            <a:avLst/>
          </a:prstGeom>
        </p:spPr>
        <p:txBody>
          <a:bodyPr anchor="t" rtlCol="false" tIns="0" lIns="0" bIns="0" rIns="0">
            <a:spAutoFit/>
          </a:bodyPr>
          <a:lstStyle/>
          <a:p>
            <a:pPr algn="just" marL="863593" indent="-431796" lvl="1">
              <a:lnSpc>
                <a:spcPts val="6799"/>
              </a:lnSpc>
              <a:buFont typeface="Arial"/>
              <a:buChar char="•"/>
            </a:pPr>
            <a:r>
              <a:rPr lang="en-US" b="true" sz="3999">
                <a:solidFill>
                  <a:srgbClr val="0F4662"/>
                </a:solidFill>
                <a:latin typeface="Quicksand Bold"/>
                <a:ea typeface="Quicksand Bold"/>
                <a:cs typeface="Quicksand Bold"/>
                <a:sym typeface="Quicksand Bold"/>
              </a:rPr>
              <a:t> Extreme Gradient Boosting</a:t>
            </a:r>
          </a:p>
        </p:txBody>
      </p:sp>
      <p:sp>
        <p:nvSpPr>
          <p:cNvPr name="TextBox 9" id="9"/>
          <p:cNvSpPr txBox="true"/>
          <p:nvPr/>
        </p:nvSpPr>
        <p:spPr>
          <a:xfrm rot="0">
            <a:off x="1467665" y="5107310"/>
            <a:ext cx="10527757" cy="793752"/>
          </a:xfrm>
          <a:prstGeom prst="rect">
            <a:avLst/>
          </a:prstGeom>
        </p:spPr>
        <p:txBody>
          <a:bodyPr anchor="t" rtlCol="false" tIns="0" lIns="0" bIns="0" rIns="0">
            <a:spAutoFit/>
          </a:bodyPr>
          <a:lstStyle/>
          <a:p>
            <a:pPr algn="just" marL="863593" indent="-431796" lvl="1">
              <a:lnSpc>
                <a:spcPts val="6799"/>
              </a:lnSpc>
              <a:buFont typeface="Arial"/>
              <a:buChar char="•"/>
            </a:pPr>
            <a:r>
              <a:rPr lang="en-US" b="true" sz="3999">
                <a:solidFill>
                  <a:srgbClr val="0F4662"/>
                </a:solidFill>
                <a:latin typeface="Quicksand Bold"/>
                <a:ea typeface="Quicksand Bold"/>
                <a:cs typeface="Quicksand Bold"/>
                <a:sym typeface="Quicksand Bold"/>
              </a:rPr>
              <a:t>Light Gradient Boosting Machine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BE5EA"/>
        </a:solidFill>
      </p:bgPr>
    </p:bg>
    <p:spTree>
      <p:nvGrpSpPr>
        <p:cNvPr id="1" name=""/>
        <p:cNvGrpSpPr/>
        <p:nvPr/>
      </p:nvGrpSpPr>
      <p:grpSpPr>
        <a:xfrm>
          <a:off x="0" y="0"/>
          <a:ext cx="0" cy="0"/>
          <a:chOff x="0" y="0"/>
          <a:chExt cx="0" cy="0"/>
        </a:xfrm>
      </p:grpSpPr>
      <p:sp>
        <p:nvSpPr>
          <p:cNvPr name="TextBox 2" id="2"/>
          <p:cNvSpPr txBox="true"/>
          <p:nvPr/>
        </p:nvSpPr>
        <p:spPr>
          <a:xfrm rot="0">
            <a:off x="4062889" y="3167162"/>
            <a:ext cx="9480749" cy="4997463"/>
          </a:xfrm>
          <a:prstGeom prst="rect">
            <a:avLst/>
          </a:prstGeom>
        </p:spPr>
        <p:txBody>
          <a:bodyPr anchor="t" rtlCol="false" tIns="0" lIns="0" bIns="0" rIns="0">
            <a:spAutoFit/>
          </a:bodyPr>
          <a:lstStyle/>
          <a:p>
            <a:pPr algn="ctr">
              <a:lnSpc>
                <a:spcPts val="13299"/>
              </a:lnSpc>
            </a:pPr>
            <a:r>
              <a:rPr lang="en-US" b="true" sz="9499" i="true" u="sng">
                <a:solidFill>
                  <a:srgbClr val="0F4662"/>
                </a:solidFill>
                <a:latin typeface="Cormorant Garamond Bold Italics"/>
                <a:ea typeface="Cormorant Garamond Bold Italics"/>
                <a:cs typeface="Cormorant Garamond Bold Italics"/>
                <a:sym typeface="Cormorant Garamond Bold Italics"/>
              </a:rPr>
              <a:t>Data Preprocessing of  Dataset 1</a:t>
            </a:r>
          </a:p>
          <a:p>
            <a:pPr algn="ctr" marL="0" indent="0" lvl="0">
              <a:lnSpc>
                <a:spcPts val="132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249710"/>
            <a:ext cx="13230143" cy="5069872"/>
          </a:xfrm>
          <a:custGeom>
            <a:avLst/>
            <a:gdLst/>
            <a:ahLst/>
            <a:cxnLst/>
            <a:rect r="r" b="b" t="t" l="l"/>
            <a:pathLst>
              <a:path h="5069872" w="13230143">
                <a:moveTo>
                  <a:pt x="0" y="0"/>
                </a:moveTo>
                <a:lnTo>
                  <a:pt x="13230143" y="0"/>
                </a:lnTo>
                <a:lnTo>
                  <a:pt x="13230143" y="5069872"/>
                </a:lnTo>
                <a:lnTo>
                  <a:pt x="0" y="5069872"/>
                </a:lnTo>
                <a:lnTo>
                  <a:pt x="0" y="0"/>
                </a:lnTo>
                <a:close/>
              </a:path>
            </a:pathLst>
          </a:custGeom>
          <a:blipFill>
            <a:blip r:embed="rId2"/>
            <a:stretch>
              <a:fillRect l="0" t="0" r="0" b="0"/>
            </a:stretch>
          </a:blipFill>
        </p:spPr>
      </p:sp>
      <p:sp>
        <p:nvSpPr>
          <p:cNvPr name="TextBox 3" id="3"/>
          <p:cNvSpPr txBox="true"/>
          <p:nvPr/>
        </p:nvSpPr>
        <p:spPr>
          <a:xfrm rot="0">
            <a:off x="1028700" y="1264958"/>
            <a:ext cx="1153752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Dataset 1 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BE5EA"/>
        </a:solidFill>
      </p:bgPr>
    </p:bg>
    <p:spTree>
      <p:nvGrpSpPr>
        <p:cNvPr id="1" name=""/>
        <p:cNvGrpSpPr/>
        <p:nvPr/>
      </p:nvGrpSpPr>
      <p:grpSpPr>
        <a:xfrm>
          <a:off x="0" y="0"/>
          <a:ext cx="0" cy="0"/>
          <a:chOff x="0" y="0"/>
          <a:chExt cx="0" cy="0"/>
        </a:xfrm>
      </p:grpSpPr>
      <p:sp>
        <p:nvSpPr>
          <p:cNvPr name="Freeform 2" id="2"/>
          <p:cNvSpPr/>
          <p:nvPr/>
        </p:nvSpPr>
        <p:spPr>
          <a:xfrm flipH="false" flipV="false" rot="0">
            <a:off x="4976257" y="2410203"/>
            <a:ext cx="8335485" cy="5466594"/>
          </a:xfrm>
          <a:custGeom>
            <a:avLst/>
            <a:gdLst/>
            <a:ahLst/>
            <a:cxnLst/>
            <a:rect r="r" b="b" t="t" l="l"/>
            <a:pathLst>
              <a:path h="5466594" w="8335485">
                <a:moveTo>
                  <a:pt x="0" y="0"/>
                </a:moveTo>
                <a:lnTo>
                  <a:pt x="8335486" y="0"/>
                </a:lnTo>
                <a:lnTo>
                  <a:pt x="8335486" y="5466594"/>
                </a:lnTo>
                <a:lnTo>
                  <a:pt x="0" y="546659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DAGZyxw7Hnk</dc:identifier>
  <dcterms:modified xsi:type="dcterms:W3CDTF">2011-08-01T06:04:30Z</dcterms:modified>
  <cp:revision>1</cp:revision>
  <dc:title>daimond clarity predict_ML</dc:title>
</cp:coreProperties>
</file>